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1" r:id="rId3"/>
    <p:sldId id="257" r:id="rId4"/>
    <p:sldId id="259" r:id="rId5"/>
    <p:sldId id="262" r:id="rId6"/>
    <p:sldId id="260" r:id="rId7"/>
    <p:sldId id="263" r:id="rId8"/>
    <p:sldId id="274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1" r:id="rId19"/>
    <p:sldId id="276" r:id="rId20"/>
    <p:sldId id="275" r:id="rId21"/>
    <p:sldId id="277" r:id="rId22"/>
    <p:sldId id="278" r:id="rId23"/>
    <p:sldId id="279" r:id="rId24"/>
    <p:sldId id="280" r:id="rId25"/>
    <p:sldId id="281" r:id="rId26"/>
    <p:sldId id="285" r:id="rId27"/>
    <p:sldId id="284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6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F6DDC-1783-4D0C-A26E-6359892A6BB2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C8517-93E4-4D16-9F51-A7B79CF0E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93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C8517-93E4-4D16-9F51-A7B79CF0E42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PENGAJIAN RAMADHAN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C2A48-FEE5-4833-A0BE-A5EAB927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TRANSFORMASI NILAI KETUHANAN (KEISLAMAN) DALAM KEHIDUPAN BERNEGARA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3733800"/>
          </a:xfrm>
        </p:spPr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r>
              <a:rPr lang="en-US" dirty="0" err="1" smtClean="0"/>
              <a:t>Makalah</a:t>
            </a:r>
            <a:r>
              <a:rPr lang="en-US" dirty="0" smtClean="0"/>
              <a:t> </a:t>
            </a:r>
            <a:r>
              <a:rPr lang="en-US" dirty="0" err="1" smtClean="0"/>
              <a:t>dipersiapkan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: </a:t>
            </a:r>
          </a:p>
          <a:p>
            <a:r>
              <a:rPr lang="en-US" b="1" dirty="0" smtClean="0"/>
              <a:t>Al </a:t>
            </a:r>
            <a:r>
              <a:rPr lang="en-US" b="1" dirty="0" err="1" smtClean="0"/>
              <a:t>Yasa</a:t>
            </a:r>
            <a:r>
              <a:rPr lang="en-US" b="1" dirty="0" smtClean="0"/>
              <a:t>` </a:t>
            </a:r>
            <a:r>
              <a:rPr lang="en-US" b="1" dirty="0" err="1" smtClean="0"/>
              <a:t>Abubakar</a:t>
            </a:r>
            <a:r>
              <a:rPr lang="en-US" b="1" dirty="0" smtClean="0"/>
              <a:t>, Prof. Dr.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endParaRPr lang="en-US" dirty="0" smtClean="0"/>
          </a:p>
          <a:p>
            <a:r>
              <a:rPr lang="en-US" sz="3300" b="1" dirty="0" err="1" smtClean="0"/>
              <a:t>Pengajian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Ramadhan</a:t>
            </a:r>
            <a:r>
              <a:rPr lang="en-US" sz="3300" b="1" dirty="0" smtClean="0"/>
              <a:t> PP </a:t>
            </a:r>
            <a:r>
              <a:rPr lang="en-US" sz="3300" b="1" dirty="0" err="1" smtClean="0"/>
              <a:t>Muhammadiyah</a:t>
            </a:r>
            <a:r>
              <a:rPr lang="en-US" b="1" dirty="0" smtClean="0"/>
              <a:t>, </a:t>
            </a:r>
          </a:p>
          <a:p>
            <a:r>
              <a:rPr lang="en-US" b="1" dirty="0" err="1" smtClean="0"/>
              <a:t>Universitas</a:t>
            </a:r>
            <a:r>
              <a:rPr lang="en-US" b="1" dirty="0" smtClean="0"/>
              <a:t> </a:t>
            </a:r>
            <a:r>
              <a:rPr lang="en-US" b="1" dirty="0" err="1" smtClean="0"/>
              <a:t>Muhammadiyah</a:t>
            </a:r>
            <a:r>
              <a:rPr lang="en-US" b="1" dirty="0" smtClean="0"/>
              <a:t> Yogyakarta</a:t>
            </a:r>
            <a:r>
              <a:rPr lang="en-US" dirty="0" smtClean="0"/>
              <a:t> </a:t>
            </a:r>
          </a:p>
          <a:p>
            <a:r>
              <a:rPr lang="en-US" dirty="0" smtClean="0"/>
              <a:t>5 </a:t>
            </a:r>
            <a:r>
              <a:rPr lang="en-US" dirty="0" err="1" smtClean="0"/>
              <a:t>Ramadhan</a:t>
            </a:r>
            <a:r>
              <a:rPr lang="en-US" dirty="0" smtClean="0"/>
              <a:t> 1437, 10 </a:t>
            </a:r>
            <a:r>
              <a:rPr lang="en-US" dirty="0" err="1" smtClean="0"/>
              <a:t>Juni</a:t>
            </a:r>
            <a:r>
              <a:rPr lang="en-US" dirty="0" smtClean="0"/>
              <a:t> 2016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PENJENJANGAN NORMA DALAM FIQIH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Syamsul</a:t>
            </a:r>
            <a:r>
              <a:rPr lang="en-US" dirty="0" smtClean="0"/>
              <a:t> Anwar </a:t>
            </a:r>
            <a:r>
              <a:rPr lang="en-US" dirty="0" err="1" smtClean="0"/>
              <a:t>mengusulkan</a:t>
            </a:r>
            <a:r>
              <a:rPr lang="en-US" dirty="0" smtClean="0"/>
              <a:t> </a:t>
            </a:r>
            <a:r>
              <a:rPr lang="en-US" dirty="0" err="1" smtClean="0"/>
              <a:t>penjenjangan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(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fiqih</a:t>
            </a:r>
            <a:r>
              <a:rPr lang="en-US" dirty="0" smtClean="0"/>
              <a:t>)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lapis: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(</a:t>
            </a:r>
            <a:r>
              <a:rPr lang="en-US" dirty="0" err="1" smtClean="0"/>
              <a:t>norma</a:t>
            </a:r>
            <a:r>
              <a:rPr lang="en-US" dirty="0" smtClean="0"/>
              <a:t> </a:t>
            </a:r>
            <a:r>
              <a:rPr lang="en-US" dirty="0" err="1" smtClean="0"/>
              <a:t>filososfis</a:t>
            </a:r>
            <a:r>
              <a:rPr lang="en-US" dirty="0" smtClean="0"/>
              <a:t>, </a:t>
            </a:r>
            <a:r>
              <a:rPr lang="en-US" i="1" dirty="0" smtClean="0"/>
              <a:t>al-</a:t>
            </a:r>
            <a:r>
              <a:rPr lang="en-US" i="1" dirty="0" err="1" smtClean="0"/>
              <a:t>qiyam</a:t>
            </a:r>
            <a:r>
              <a:rPr lang="en-US" i="1" dirty="0" smtClean="0"/>
              <a:t> al-</a:t>
            </a:r>
            <a:r>
              <a:rPr lang="en-US" i="1" dirty="0" err="1" smtClean="0"/>
              <a:t>asasiyyah</a:t>
            </a:r>
            <a:r>
              <a:rPr lang="en-US" dirty="0" smtClean="0"/>
              <a:t>)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(</a:t>
            </a:r>
            <a:r>
              <a:rPr lang="en-US" i="1" dirty="0" smtClean="0"/>
              <a:t>al-</a:t>
            </a:r>
            <a:r>
              <a:rPr lang="en-US" i="1" dirty="0" err="1" smtClean="0"/>
              <a:t>ushul</a:t>
            </a:r>
            <a:r>
              <a:rPr lang="en-US" i="1" dirty="0" smtClean="0"/>
              <a:t> al-</a:t>
            </a:r>
            <a:r>
              <a:rPr lang="en-US" i="1" dirty="0" err="1" smtClean="0"/>
              <a:t>kulliyyah</a:t>
            </a:r>
            <a:r>
              <a:rPr lang="en-US" dirty="0" smtClean="0"/>
              <a:t>)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kongkrit</a:t>
            </a:r>
            <a:r>
              <a:rPr lang="en-US" dirty="0" smtClean="0"/>
              <a:t> </a:t>
            </a:r>
            <a:r>
              <a:rPr lang="en-US" i="1" dirty="0" smtClean="0"/>
              <a:t>(al-</a:t>
            </a:r>
            <a:r>
              <a:rPr lang="en-US" i="1" dirty="0" err="1" smtClean="0"/>
              <a:t>ahkam</a:t>
            </a:r>
            <a:r>
              <a:rPr lang="en-US" i="1" dirty="0" smtClean="0"/>
              <a:t> al-</a:t>
            </a:r>
            <a:r>
              <a:rPr lang="en-US" i="1" dirty="0" err="1" smtClean="0"/>
              <a:t>far`iyyah</a:t>
            </a:r>
            <a:r>
              <a:rPr lang="en-US" dirty="0" smtClean="0"/>
              <a:t>)</a:t>
            </a:r>
            <a:r>
              <a:rPr lang="en-US" i="1" dirty="0" smtClean="0"/>
              <a:t>.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Berdasar</a:t>
            </a:r>
            <a:r>
              <a:rPr lang="en-US" dirty="0" smtClean="0"/>
              <a:t> </a:t>
            </a:r>
            <a:r>
              <a:rPr lang="en-US" dirty="0" err="1" smtClean="0"/>
              <a:t>jalan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ijtihad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menafsirkan</a:t>
            </a:r>
            <a:r>
              <a:rPr lang="en-US" dirty="0" smtClean="0"/>
              <a:t> </a:t>
            </a:r>
            <a:r>
              <a:rPr lang="en-US" dirty="0" err="1" smtClean="0"/>
              <a:t>ayat-ayat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fiqih</a:t>
            </a:r>
            <a:r>
              <a:rPr lang="en-US" dirty="0" smtClean="0"/>
              <a:t>,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: 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(</a:t>
            </a:r>
            <a:r>
              <a:rPr lang="en-US" dirty="0" err="1" smtClean="0"/>
              <a:t>norma</a:t>
            </a:r>
            <a:r>
              <a:rPr lang="en-US" dirty="0" smtClean="0"/>
              <a:t> </a:t>
            </a:r>
            <a:r>
              <a:rPr lang="en-US" dirty="0" err="1" smtClean="0"/>
              <a:t>filososfis</a:t>
            </a:r>
            <a:r>
              <a:rPr lang="en-US" dirty="0" smtClean="0"/>
              <a:t>, </a:t>
            </a:r>
            <a:r>
              <a:rPr lang="en-US" i="1" dirty="0" smtClean="0"/>
              <a:t>al-</a:t>
            </a:r>
            <a:r>
              <a:rPr lang="en-US" i="1" dirty="0" err="1" smtClean="0"/>
              <a:t>qiyam</a:t>
            </a:r>
            <a:r>
              <a:rPr lang="en-US" i="1" dirty="0" smtClean="0"/>
              <a:t> al-</a:t>
            </a:r>
            <a:r>
              <a:rPr lang="en-US" i="1" dirty="0" err="1" smtClean="0"/>
              <a:t>asasiyyah</a:t>
            </a:r>
            <a:r>
              <a:rPr lang="en-US" dirty="0" smtClean="0"/>
              <a:t>)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(</a:t>
            </a:r>
            <a:r>
              <a:rPr lang="en-US" i="1" dirty="0" smtClean="0"/>
              <a:t>al-</a:t>
            </a:r>
            <a:r>
              <a:rPr lang="en-US" i="1" dirty="0" err="1" smtClean="0"/>
              <a:t>ushul</a:t>
            </a:r>
            <a:r>
              <a:rPr lang="en-US" i="1" dirty="0" smtClean="0"/>
              <a:t> al-</a:t>
            </a:r>
            <a:r>
              <a:rPr lang="en-US" i="1" dirty="0" err="1" smtClean="0"/>
              <a:t>kulliyyah</a:t>
            </a:r>
            <a:r>
              <a:rPr lang="en-US" dirty="0" smtClean="0"/>
              <a:t>)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kongkrit</a:t>
            </a:r>
            <a:r>
              <a:rPr lang="en-US" dirty="0" smtClean="0"/>
              <a:t> </a:t>
            </a:r>
            <a:r>
              <a:rPr lang="en-US" i="1" dirty="0" smtClean="0"/>
              <a:t>(al-</a:t>
            </a:r>
            <a:r>
              <a:rPr lang="en-US" i="1" dirty="0" err="1" smtClean="0"/>
              <a:t>ahkam</a:t>
            </a:r>
            <a:r>
              <a:rPr lang="en-US" i="1" dirty="0" smtClean="0"/>
              <a:t> al-</a:t>
            </a:r>
            <a:r>
              <a:rPr lang="en-US" i="1" dirty="0" err="1" smtClean="0"/>
              <a:t>far`iyyah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NILAI DALAM METODE IJTIHAD FAZLURRAHMAN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Ijtihad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merumuskan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sungguh-sungguh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ulama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Usulan</a:t>
            </a:r>
            <a:r>
              <a:rPr lang="en-US" dirty="0" smtClean="0"/>
              <a:t> agar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ijtihad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, </a:t>
            </a:r>
            <a:r>
              <a:rPr lang="en-US" dirty="0" err="1" smtClean="0"/>
              <a:t>menurut</a:t>
            </a:r>
            <a:r>
              <a:rPr lang="en-US" dirty="0" smtClean="0"/>
              <a:t>  Abdullah </a:t>
            </a:r>
            <a:r>
              <a:rPr lang="en-US" dirty="0" err="1" smtClean="0"/>
              <a:t>Saeed</a:t>
            </a:r>
            <a:r>
              <a:rPr lang="en-US" dirty="0" smtClean="0"/>
              <a:t>, </a:t>
            </a:r>
            <a:r>
              <a:rPr lang="en-US" dirty="0" err="1" smtClean="0"/>
              <a:t>diajukan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Fazlur</a:t>
            </a:r>
            <a:r>
              <a:rPr lang="en-US" dirty="0" smtClean="0"/>
              <a:t> </a:t>
            </a:r>
            <a:r>
              <a:rPr lang="en-US" dirty="0" err="1" smtClean="0"/>
              <a:t>Rahman</a:t>
            </a:r>
            <a:r>
              <a:rPr lang="en-US" dirty="0" smtClean="0"/>
              <a:t>,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yang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smtClean="0"/>
              <a:t>double movement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tawaran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Rahman</a:t>
            </a:r>
            <a:r>
              <a:rPr lang="en-US" dirty="0" smtClean="0"/>
              <a:t> </a:t>
            </a:r>
            <a:r>
              <a:rPr lang="en-US" dirty="0" err="1" smtClean="0"/>
              <a:t>menyebut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“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”. </a:t>
            </a:r>
          </a:p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Saeed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inspirasi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ijtihad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(model) </a:t>
            </a:r>
            <a:r>
              <a:rPr lang="en-US" dirty="0" err="1" smtClean="0"/>
              <a:t>Sahabat</a:t>
            </a:r>
            <a:r>
              <a:rPr lang="en-US" dirty="0" smtClean="0"/>
              <a:t>, </a:t>
            </a:r>
            <a:r>
              <a:rPr lang="en-US" dirty="0" err="1" smtClean="0"/>
              <a:t>tradisi</a:t>
            </a:r>
            <a:r>
              <a:rPr lang="en-US" dirty="0" smtClean="0"/>
              <a:t> </a:t>
            </a:r>
            <a:r>
              <a:rPr lang="en-US" i="1" dirty="0" err="1" smtClean="0"/>
              <a:t>maqashid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Rahman</a:t>
            </a:r>
            <a:r>
              <a:rPr lang="en-US" dirty="0" smtClean="0"/>
              <a:t>,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hirarki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tafsir</a:t>
            </a:r>
            <a:r>
              <a:rPr lang="en-US" dirty="0" smtClean="0"/>
              <a:t> </a:t>
            </a:r>
            <a:r>
              <a:rPr lang="en-US" dirty="0" err="1" smtClean="0"/>
              <a:t>kontekstual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ayat-ayat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(</a:t>
            </a:r>
            <a:r>
              <a:rPr lang="en-US" dirty="0" err="1" smtClean="0"/>
              <a:t>fiqih</a:t>
            </a:r>
            <a:r>
              <a:rPr lang="en-US" dirty="0" smtClean="0"/>
              <a:t>) (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kontekstualis</a:t>
            </a:r>
            <a:r>
              <a:rPr lang="en-US" dirty="0" smtClean="0"/>
              <a:t>, a, </a:t>
            </a:r>
            <a:r>
              <a:rPr lang="en-US" dirty="0" err="1" smtClean="0"/>
              <a:t>hlm</a:t>
            </a:r>
            <a:r>
              <a:rPr lang="en-US" dirty="0" smtClean="0"/>
              <a:t>. 252-3).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NILAI MENURUT ABDULLAH SAEED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Saeed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muslim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diadopsi</a:t>
            </a:r>
            <a:r>
              <a:rPr lang="en-US" dirty="0" smtClean="0"/>
              <a:t>, </a:t>
            </a:r>
            <a:r>
              <a:rPr lang="en-US" dirty="0" err="1" smtClean="0"/>
              <a:t>dikuti</a:t>
            </a:r>
            <a:r>
              <a:rPr lang="en-US" dirty="0" smtClean="0"/>
              <a:t>, </a:t>
            </a:r>
            <a:r>
              <a:rPr lang="en-US" dirty="0" err="1" smtClean="0"/>
              <a:t>dipraktekkan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ditolak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keyakinan</a:t>
            </a:r>
            <a:r>
              <a:rPr lang="en-US" dirty="0" smtClean="0"/>
              <a:t>,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praktik</a:t>
            </a:r>
            <a:r>
              <a:rPr lang="en-US" dirty="0" smtClean="0"/>
              <a:t> (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abad</a:t>
            </a:r>
            <a:r>
              <a:rPr lang="en-US" dirty="0" smtClean="0"/>
              <a:t> 21, b, 110). </a:t>
            </a:r>
          </a:p>
          <a:p>
            <a:r>
              <a:rPr lang="en-US" dirty="0" err="1" smtClean="0"/>
              <a:t>Saeed</a:t>
            </a:r>
            <a:r>
              <a:rPr lang="en-US" dirty="0" smtClean="0"/>
              <a:t> </a:t>
            </a:r>
            <a:r>
              <a:rPr lang="en-US" dirty="0" err="1" smtClean="0"/>
              <a:t>mengusulkan</a:t>
            </a:r>
            <a:r>
              <a:rPr lang="en-US" dirty="0" smtClean="0"/>
              <a:t> agar </a:t>
            </a:r>
            <a:r>
              <a:rPr lang="en-US" i="1" dirty="0" smtClean="0"/>
              <a:t>`</a:t>
            </a:r>
            <a:r>
              <a:rPr lang="en-US" i="1" dirty="0" err="1" smtClean="0"/>
              <a:t>amal</a:t>
            </a:r>
            <a:r>
              <a:rPr lang="en-US" i="1" dirty="0" smtClean="0"/>
              <a:t> </a:t>
            </a:r>
            <a:r>
              <a:rPr lang="en-US" i="1" dirty="0" err="1" smtClean="0"/>
              <a:t>shalih</a:t>
            </a:r>
            <a:r>
              <a:rPr lang="en-US" dirty="0" smtClean="0"/>
              <a:t>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(</a:t>
            </a:r>
            <a:r>
              <a:rPr lang="en-US" dirty="0" err="1" smtClean="0"/>
              <a:t>nilai</a:t>
            </a:r>
            <a:r>
              <a:rPr lang="en-US" dirty="0" smtClean="0"/>
              <a:t>) </a:t>
            </a:r>
            <a:r>
              <a:rPr lang="en-US" dirty="0" err="1" smtClean="0"/>
              <a:t>dasar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membimbing</a:t>
            </a:r>
            <a:r>
              <a:rPr lang="en-US" dirty="0" smtClean="0"/>
              <a:t> </a:t>
            </a:r>
            <a:r>
              <a:rPr lang="en-US" dirty="0" err="1" smtClean="0"/>
              <a:t>penafsiran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menghubungkannya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umat</a:t>
            </a:r>
            <a:r>
              <a:rPr lang="en-US" dirty="0" smtClean="0"/>
              <a:t> Islam (</a:t>
            </a:r>
            <a:r>
              <a:rPr lang="en-US" dirty="0" err="1" smtClean="0"/>
              <a:t>buku</a:t>
            </a:r>
            <a:r>
              <a:rPr lang="en-US" dirty="0" smtClean="0"/>
              <a:t> a, 254). </a:t>
            </a:r>
          </a:p>
          <a:p>
            <a:r>
              <a:rPr lang="en-US" dirty="0" err="1" smtClean="0"/>
              <a:t>Saeed</a:t>
            </a:r>
            <a:r>
              <a:rPr lang="en-US" dirty="0" smtClean="0"/>
              <a:t> </a:t>
            </a:r>
            <a:r>
              <a:rPr lang="en-US" dirty="0" err="1" smtClean="0"/>
              <a:t>menyebutkan</a:t>
            </a:r>
            <a:r>
              <a:rPr lang="en-US" dirty="0" smtClean="0"/>
              <a:t> lima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hirarkis</a:t>
            </a:r>
            <a:r>
              <a:rPr lang="en-US" dirty="0" smtClean="0"/>
              <a:t> Al-</a:t>
            </a:r>
            <a:r>
              <a:rPr lang="en-US" dirty="0" err="1" smtClean="0"/>
              <a:t>qur’an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: </a:t>
            </a:r>
          </a:p>
          <a:p>
            <a:r>
              <a:rPr lang="en-US" dirty="0" smtClean="0"/>
              <a:t>1. </a:t>
            </a:r>
            <a:r>
              <a:rPr lang="en-US" dirty="0" err="1" smtClean="0"/>
              <a:t>Nilai-nilai</a:t>
            </a:r>
            <a:r>
              <a:rPr lang="en-US" dirty="0" smtClean="0"/>
              <a:t> yang </a:t>
            </a:r>
            <a:r>
              <a:rPr lang="en-US" dirty="0" err="1" smtClean="0"/>
              <a:t>wajib</a:t>
            </a:r>
            <a:r>
              <a:rPr lang="en-US" dirty="0" smtClean="0"/>
              <a:t> ;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Nilai-nilai</a:t>
            </a:r>
            <a:r>
              <a:rPr lang="en-US" dirty="0" smtClean="0"/>
              <a:t> fundamental; 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; 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;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smtClean="0"/>
              <a:t>5.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instruksional</a:t>
            </a:r>
            <a:r>
              <a:rPr lang="en-US" dirty="0" smtClean="0"/>
              <a:t> (</a:t>
            </a:r>
            <a:r>
              <a:rPr lang="en-US" dirty="0" err="1" smtClean="0"/>
              <a:t>buku</a:t>
            </a:r>
            <a:r>
              <a:rPr lang="en-US" dirty="0" smtClean="0"/>
              <a:t> b, 110).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NILAI SEBAGAI UNSUR PARADIGMA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Heddy</a:t>
            </a:r>
            <a:r>
              <a:rPr lang="en-US" dirty="0" smtClean="0"/>
              <a:t> </a:t>
            </a:r>
            <a:r>
              <a:rPr lang="en-US" dirty="0" err="1" smtClean="0"/>
              <a:t>Shri</a:t>
            </a:r>
            <a:r>
              <a:rPr lang="en-US" dirty="0" smtClean="0"/>
              <a:t> Ahimsa Putra </a:t>
            </a:r>
            <a:r>
              <a:rPr lang="en-US" dirty="0" err="1" smtClean="0"/>
              <a:t>menyatakan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r>
              <a:rPr lang="en-US" dirty="0" smtClean="0"/>
              <a:t> (</a:t>
            </a:r>
            <a:r>
              <a:rPr lang="en-US" dirty="0" err="1" smtClean="0"/>
              <a:t>baru</a:t>
            </a:r>
            <a:r>
              <a:rPr lang="en-US" dirty="0" smtClean="0"/>
              <a:t>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sembilan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, yang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daripadanya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:  </a:t>
            </a:r>
          </a:p>
          <a:p>
            <a:r>
              <a:rPr lang="en-US" dirty="0" smtClean="0"/>
              <a:t>1) </a:t>
            </a:r>
            <a:r>
              <a:rPr lang="en-US" dirty="0" err="1" smtClean="0"/>
              <a:t>asumsi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, </a:t>
            </a:r>
          </a:p>
          <a:p>
            <a:r>
              <a:rPr lang="en-US" dirty="0" smtClean="0"/>
              <a:t>2) </a:t>
            </a:r>
            <a:r>
              <a:rPr lang="en-US" dirty="0" err="1" smtClean="0"/>
              <a:t>n</a:t>
            </a:r>
            <a:r>
              <a:rPr lang="en-US" b="1" dirty="0" err="1" smtClean="0"/>
              <a:t>ilai-nilai</a:t>
            </a:r>
            <a:r>
              <a:rPr lang="en-US" dirty="0" smtClean="0"/>
              <a:t>, </a:t>
            </a:r>
          </a:p>
          <a:p>
            <a:r>
              <a:rPr lang="en-US" dirty="0" smtClean="0"/>
              <a:t>3) </a:t>
            </a:r>
            <a:r>
              <a:rPr lang="en-US" dirty="0" err="1" smtClean="0"/>
              <a:t>masalah-masalah</a:t>
            </a:r>
            <a:r>
              <a:rPr lang="en-US" dirty="0" smtClean="0"/>
              <a:t> yang </a:t>
            </a:r>
            <a:r>
              <a:rPr lang="en-US" dirty="0" err="1" smtClean="0"/>
              <a:t>diteliti</a:t>
            </a:r>
            <a:r>
              <a:rPr lang="en-US" dirty="0" smtClean="0"/>
              <a:t>, </a:t>
            </a:r>
          </a:p>
          <a:p>
            <a:r>
              <a:rPr lang="en-US" dirty="0" smtClean="0"/>
              <a:t>4) model, </a:t>
            </a:r>
          </a:p>
          <a:p>
            <a:r>
              <a:rPr lang="en-US" dirty="0" smtClean="0"/>
              <a:t>5) </a:t>
            </a:r>
            <a:r>
              <a:rPr lang="en-US" dirty="0" err="1" smtClean="0"/>
              <a:t>konsep</a:t>
            </a:r>
            <a:r>
              <a:rPr lang="en-US" dirty="0" smtClean="0"/>
              <a:t>-</a:t>
            </a:r>
            <a:r>
              <a:rPr lang="en-US" dirty="0" err="1" smtClean="0"/>
              <a:t>konsep</a:t>
            </a:r>
            <a:r>
              <a:rPr lang="en-US" dirty="0" smtClean="0"/>
              <a:t>, </a:t>
            </a:r>
          </a:p>
          <a:p>
            <a:r>
              <a:rPr lang="en-US" dirty="0" smtClean="0"/>
              <a:t>6)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, </a:t>
            </a:r>
          </a:p>
          <a:p>
            <a:r>
              <a:rPr lang="en-US" dirty="0" smtClean="0"/>
              <a:t>7)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, </a:t>
            </a:r>
          </a:p>
          <a:p>
            <a:r>
              <a:rPr lang="en-US" dirty="0" smtClean="0"/>
              <a:t>8)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(</a:t>
            </a:r>
            <a:r>
              <a:rPr lang="en-US" dirty="0" err="1" smtClean="0"/>
              <a:t>teori</a:t>
            </a:r>
            <a:r>
              <a:rPr lang="en-US" dirty="0" smtClean="0"/>
              <a:t>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9) </a:t>
            </a:r>
            <a:r>
              <a:rPr lang="en-US" dirty="0" err="1" smtClean="0"/>
              <a:t>representasi</a:t>
            </a:r>
            <a:r>
              <a:rPr lang="en-US" dirty="0" smtClean="0"/>
              <a:t> (</a:t>
            </a:r>
            <a:r>
              <a:rPr lang="en-US" dirty="0" err="1" smtClean="0"/>
              <a:t>etnografi</a:t>
            </a:r>
            <a:r>
              <a:rPr lang="en-US" dirty="0" smtClean="0"/>
              <a:t>).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ETOS DASAR PARADIGMA PROFETIK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(</a:t>
            </a:r>
            <a:r>
              <a:rPr lang="en-US" dirty="0" err="1" smtClean="0"/>
              <a:t>etos</a:t>
            </a:r>
            <a:r>
              <a:rPr lang="en-US" dirty="0" smtClean="0"/>
              <a:t>), </a:t>
            </a:r>
            <a:r>
              <a:rPr lang="en-US" dirty="0" err="1" smtClean="0"/>
              <a:t>beliau</a:t>
            </a:r>
            <a:r>
              <a:rPr lang="en-US" dirty="0" smtClean="0"/>
              <a:t> </a:t>
            </a:r>
            <a:r>
              <a:rPr lang="en-US" dirty="0" err="1" smtClean="0"/>
              <a:t>menyatakannya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yang </a:t>
            </a:r>
            <a:r>
              <a:rPr lang="en-US" dirty="0" err="1" smtClean="0"/>
              <a:t>mendasari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golongan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kolektivitas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Etos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yang </a:t>
            </a: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(Barat)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humanisme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Roh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humanisme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  1) </a:t>
            </a:r>
            <a:r>
              <a:rPr lang="en-US" dirty="0" err="1" smtClean="0"/>
              <a:t>sekularisme</a:t>
            </a:r>
            <a:r>
              <a:rPr lang="en-US" dirty="0" smtClean="0"/>
              <a:t>, 2) </a:t>
            </a:r>
            <a:r>
              <a:rPr lang="en-US" dirty="0" err="1" smtClean="0"/>
              <a:t>liberalisme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3) </a:t>
            </a:r>
            <a:r>
              <a:rPr lang="en-US" dirty="0" err="1" smtClean="0"/>
              <a:t>toleransi</a:t>
            </a:r>
            <a:r>
              <a:rPr lang="en-US" dirty="0" smtClean="0"/>
              <a:t>.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metodenya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 a) </a:t>
            </a:r>
            <a:r>
              <a:rPr lang="en-US" dirty="0" err="1" smtClean="0"/>
              <a:t>pendidikan</a:t>
            </a:r>
            <a:r>
              <a:rPr lang="en-US" dirty="0" smtClean="0"/>
              <a:t>, b)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c) </a:t>
            </a:r>
            <a:r>
              <a:rPr lang="en-US" dirty="0" err="1" smtClean="0"/>
              <a:t>pencerahan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beliau</a:t>
            </a:r>
            <a:r>
              <a:rPr lang="en-US" dirty="0" smtClean="0"/>
              <a:t> </a:t>
            </a:r>
            <a:r>
              <a:rPr lang="en-US" dirty="0" err="1" smtClean="0"/>
              <a:t>etos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r>
              <a:rPr lang="en-US" dirty="0" smtClean="0"/>
              <a:t> </a:t>
            </a:r>
            <a:r>
              <a:rPr lang="en-US" dirty="0" err="1" smtClean="0"/>
              <a:t>profetik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penghayatan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 </a:t>
            </a:r>
            <a:r>
              <a:rPr lang="en-US" dirty="0" err="1" smtClean="0"/>
              <a:t>pelibatan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diyakini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dicintai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Allah </a:t>
            </a:r>
            <a:r>
              <a:rPr lang="en-US" dirty="0" err="1" smtClean="0"/>
              <a:t>Swt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hidayah</a:t>
            </a:r>
            <a:r>
              <a:rPr lang="en-US" dirty="0" smtClean="0"/>
              <a:t> </a:t>
            </a:r>
            <a:r>
              <a:rPr lang="en-US" dirty="0" err="1" smtClean="0"/>
              <a:t>Nya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Dari </a:t>
            </a:r>
            <a:r>
              <a:rPr lang="en-US" dirty="0" err="1" smtClean="0"/>
              <a:t>etos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beliau</a:t>
            </a:r>
            <a:r>
              <a:rPr lang="en-US" dirty="0" smtClean="0"/>
              <a:t> </a:t>
            </a:r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etos</a:t>
            </a:r>
            <a:r>
              <a:rPr lang="en-US" dirty="0" smtClean="0"/>
              <a:t> (</a:t>
            </a:r>
            <a:r>
              <a:rPr lang="en-US" dirty="0" err="1" smtClean="0"/>
              <a:t>kerja</a:t>
            </a:r>
            <a:r>
              <a:rPr lang="en-US" dirty="0" smtClean="0"/>
              <a:t>)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keabdian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Allah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etos</a:t>
            </a:r>
            <a:r>
              <a:rPr lang="en-US" dirty="0" smtClean="0"/>
              <a:t> (</a:t>
            </a:r>
            <a:r>
              <a:rPr lang="en-US" dirty="0" err="1" smtClean="0"/>
              <a:t>kerja</a:t>
            </a:r>
            <a:r>
              <a:rPr lang="en-US" dirty="0" smtClean="0"/>
              <a:t>) </a:t>
            </a:r>
            <a:r>
              <a:rPr lang="en-US" dirty="0" err="1" smtClean="0"/>
              <a:t>turunan</a:t>
            </a:r>
            <a:r>
              <a:rPr lang="en-US" dirty="0" smtClean="0"/>
              <a:t> a)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etos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keabdian</a:t>
            </a:r>
            <a:r>
              <a:rPr lang="en-US" dirty="0" smtClean="0"/>
              <a:t>- </a:t>
            </a:r>
            <a:r>
              <a:rPr lang="en-US" dirty="0" err="1" smtClean="0"/>
              <a:t>pengetahuan</a:t>
            </a:r>
            <a:r>
              <a:rPr lang="en-US" dirty="0" smtClean="0"/>
              <a:t>, b) </a:t>
            </a:r>
            <a:r>
              <a:rPr lang="en-US" dirty="0" err="1" smtClean="0"/>
              <a:t>etos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keabdian-kemanusiaan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c) </a:t>
            </a:r>
            <a:r>
              <a:rPr lang="en-US" dirty="0" err="1" smtClean="0"/>
              <a:t>etos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keabdian-kesemestaan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NILAI DALAM AL-QUR’AN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ketuhanan</a:t>
            </a:r>
            <a:r>
              <a:rPr lang="en-US" dirty="0" smtClean="0"/>
              <a:t> (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ke-islaman</a:t>
            </a:r>
            <a:r>
              <a:rPr lang="en-US" dirty="0" smtClean="0"/>
              <a:t>)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Al-</a:t>
            </a:r>
            <a:r>
              <a:rPr lang="en-US" dirty="0" err="1" smtClean="0"/>
              <a:t>qur’an</a:t>
            </a:r>
            <a:r>
              <a:rPr lang="en-US" dirty="0" smtClean="0"/>
              <a:t> (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hadis</a:t>
            </a:r>
            <a:r>
              <a:rPr lang="en-US" dirty="0" smtClean="0"/>
              <a:t> </a:t>
            </a:r>
            <a:r>
              <a:rPr lang="en-US" dirty="0" err="1" smtClean="0"/>
              <a:t>Rasulullah</a:t>
            </a:r>
            <a:r>
              <a:rPr lang="en-US" dirty="0" smtClean="0"/>
              <a:t>). </a:t>
            </a:r>
          </a:p>
          <a:p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Al-</a:t>
            </a:r>
            <a:r>
              <a:rPr lang="en-US" dirty="0" err="1" smtClean="0"/>
              <a:t>qur’an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hirarkis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kategoris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dipilah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,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(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kongkrit</a:t>
            </a:r>
            <a:r>
              <a:rPr lang="en-US" dirty="0" smtClean="0"/>
              <a:t>);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primer, </a:t>
            </a:r>
            <a:r>
              <a:rPr lang="en-US" dirty="0" err="1" smtClean="0"/>
              <a:t>sekunder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tersier</a:t>
            </a:r>
            <a:r>
              <a:rPr lang="en-US" dirty="0" smtClean="0"/>
              <a:t>.  </a:t>
            </a:r>
          </a:p>
          <a:p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tercerai</a:t>
            </a:r>
            <a:r>
              <a:rPr lang="en-US" dirty="0" smtClean="0"/>
              <a:t> </a:t>
            </a:r>
            <a:r>
              <a:rPr lang="en-US" dirty="0" err="1" smtClean="0"/>
              <a:t>berai</a:t>
            </a:r>
            <a:r>
              <a:rPr lang="en-US" dirty="0" smtClean="0"/>
              <a:t>,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,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jalan</a:t>
            </a:r>
            <a:r>
              <a:rPr lang="en-US" dirty="0" smtClean="0"/>
              <a:t> </a:t>
            </a:r>
            <a:r>
              <a:rPr lang="en-US" dirty="0" err="1" smtClean="0"/>
              <a:t>pintas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kerangka</a:t>
            </a:r>
            <a:r>
              <a:rPr lang="en-US" dirty="0" smtClean="0"/>
              <a:t> yang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sarjana</a:t>
            </a:r>
            <a:r>
              <a:rPr lang="en-US" dirty="0" smtClean="0"/>
              <a:t> non </a:t>
            </a:r>
            <a:r>
              <a:rPr lang="en-US" dirty="0" err="1" smtClean="0"/>
              <a:t>muslim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model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mengisi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menyesuaikannya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keyakinan</a:t>
            </a:r>
            <a:r>
              <a:rPr lang="en-US" dirty="0" smtClean="0"/>
              <a:t> yang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ambil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Al-</a:t>
            </a:r>
            <a:r>
              <a:rPr lang="en-US" dirty="0" err="1" smtClean="0"/>
              <a:t>qur’an</a:t>
            </a:r>
            <a:r>
              <a:rPr lang="en-US" dirty="0" smtClean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NILAI DALAM AL-QUR’AN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Dalam</a:t>
            </a:r>
            <a:r>
              <a:rPr lang="en-US" dirty="0" smtClean="0"/>
              <a:t> Al-</a:t>
            </a:r>
            <a:r>
              <a:rPr lang="en-US" dirty="0" err="1" smtClean="0"/>
              <a:t>qur’an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: </a:t>
            </a:r>
            <a:r>
              <a:rPr lang="en-US" dirty="0" err="1" smtClean="0"/>
              <a:t>keadilan</a:t>
            </a:r>
            <a:r>
              <a:rPr lang="en-US" dirty="0" smtClean="0"/>
              <a:t>, </a:t>
            </a:r>
            <a:r>
              <a:rPr lang="en-US" dirty="0" err="1" smtClean="0"/>
              <a:t>kebebasan</a:t>
            </a:r>
            <a:r>
              <a:rPr lang="en-US" dirty="0" smtClean="0"/>
              <a:t>, </a:t>
            </a:r>
            <a:r>
              <a:rPr lang="en-US" dirty="0" err="1" smtClean="0"/>
              <a:t>kesejahteraan</a:t>
            </a:r>
            <a:r>
              <a:rPr lang="en-US" dirty="0" smtClean="0"/>
              <a:t>, </a:t>
            </a:r>
            <a:r>
              <a:rPr lang="en-US" dirty="0" err="1" smtClean="0"/>
              <a:t>kesamaan</a:t>
            </a:r>
            <a:r>
              <a:rPr lang="en-US" dirty="0" smtClean="0"/>
              <a:t>,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, </a:t>
            </a:r>
            <a:r>
              <a:rPr lang="en-US" dirty="0" err="1" smtClean="0"/>
              <a:t>kejujuran</a:t>
            </a:r>
            <a:r>
              <a:rPr lang="en-US" dirty="0" smtClean="0"/>
              <a:t>, </a:t>
            </a:r>
            <a:r>
              <a:rPr lang="en-US" dirty="0" err="1" smtClean="0"/>
              <a:t>pengorbanan</a:t>
            </a:r>
            <a:r>
              <a:rPr lang="en-US" dirty="0" smtClean="0"/>
              <a:t>, </a:t>
            </a:r>
            <a:r>
              <a:rPr lang="en-US" dirty="0" err="1" smtClean="0"/>
              <a:t>dst</a:t>
            </a:r>
            <a:r>
              <a:rPr lang="en-US" dirty="0" smtClean="0"/>
              <a:t>. 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perintah</a:t>
            </a:r>
            <a:r>
              <a:rPr lang="en-US" dirty="0" smtClean="0"/>
              <a:t>, </a:t>
            </a:r>
            <a:r>
              <a:rPr lang="en-US" dirty="0" err="1" smtClean="0"/>
              <a:t>larangan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keizinan</a:t>
            </a:r>
            <a:r>
              <a:rPr lang="en-US" dirty="0" smtClean="0"/>
              <a:t>;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pujian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celaan</a:t>
            </a:r>
            <a:r>
              <a:rPr lang="en-US" dirty="0" smtClean="0"/>
              <a:t>, yang </a:t>
            </a:r>
            <a:r>
              <a:rPr lang="en-US" dirty="0" err="1" smtClean="0"/>
              <a:t>daripadanya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ditarik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disebutkan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ungkapan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tersurat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yang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ungkapan</a:t>
            </a:r>
            <a:r>
              <a:rPr lang="en-US" dirty="0" smtClean="0"/>
              <a:t> </a:t>
            </a:r>
            <a:r>
              <a:rPr lang="en-US" dirty="0" err="1" smtClean="0"/>
              <a:t>majas</a:t>
            </a:r>
            <a:r>
              <a:rPr lang="en-US" dirty="0" smtClean="0"/>
              <a:t> </a:t>
            </a:r>
            <a:r>
              <a:rPr lang="en-US" dirty="0" err="1" smtClean="0"/>
              <a:t>tersirat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disebutkan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berulang-ulang</a:t>
            </a:r>
            <a:r>
              <a:rPr lang="en-US" dirty="0" smtClean="0"/>
              <a:t> 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,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beberapa</a:t>
            </a:r>
            <a:r>
              <a:rPr lang="en-US" dirty="0" smtClean="0"/>
              <a:t> kali </a:t>
            </a:r>
            <a:r>
              <a:rPr lang="en-US" dirty="0" err="1" smtClean="0"/>
              <a:t>disatu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,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disebutkan</a:t>
            </a:r>
            <a:r>
              <a:rPr lang="en-US" dirty="0" smtClean="0"/>
              <a:t> </a:t>
            </a:r>
            <a:r>
              <a:rPr lang="en-US" dirty="0" err="1" smtClean="0"/>
              <a:t>sekali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Para </a:t>
            </a:r>
            <a:r>
              <a:rPr lang="en-US" dirty="0" err="1" smtClean="0"/>
              <a:t>ulama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pemilahan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,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kongkrit</a:t>
            </a:r>
            <a:r>
              <a:rPr lang="en-US" dirty="0" smtClean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NILAI QUR’ANI DALAM PANCASILA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dengna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, (Indonesia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capaian</a:t>
            </a:r>
            <a:r>
              <a:rPr lang="en-US" dirty="0" smtClean="0"/>
              <a:t> yang lain yang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Barat),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ulama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penceramah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mengutip</a:t>
            </a:r>
            <a:r>
              <a:rPr lang="en-US" dirty="0" smtClean="0"/>
              <a:t> </a:t>
            </a:r>
            <a:r>
              <a:rPr lang="en-US" dirty="0" err="1" smtClean="0"/>
              <a:t>ayat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yang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disana</a:t>
            </a:r>
            <a:r>
              <a:rPr lang="en-US" dirty="0" smtClean="0"/>
              <a:t>,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kritis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Begitu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yang lain,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HAM,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dengar</a:t>
            </a:r>
            <a:r>
              <a:rPr lang="en-US" dirty="0" smtClean="0"/>
              <a:t> </a:t>
            </a:r>
            <a:r>
              <a:rPr lang="en-US" dirty="0" err="1" smtClean="0"/>
              <a:t>pernyataan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Islam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memperjuangkan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HAM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mengutip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ayat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mengabaikan</a:t>
            </a:r>
            <a:r>
              <a:rPr lang="en-US" dirty="0" smtClean="0"/>
              <a:t> </a:t>
            </a:r>
            <a:r>
              <a:rPr lang="en-US" dirty="0" err="1" smtClean="0"/>
              <a:t>ayat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,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serampangan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sarjana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begitu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menyamakan</a:t>
            </a:r>
            <a:r>
              <a:rPr lang="en-US" dirty="0" smtClean="0"/>
              <a:t> </a:t>
            </a:r>
            <a:r>
              <a:rPr lang="en-US" dirty="0" err="1" smtClean="0"/>
              <a:t>syura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, </a:t>
            </a:r>
            <a:r>
              <a:rPr lang="en-US" dirty="0" err="1" smtClean="0"/>
              <a:t>bay`at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, </a:t>
            </a:r>
            <a:r>
              <a:rPr lang="en-US" dirty="0" err="1" smtClean="0"/>
              <a:t>dsb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PERSAMAAN HAK SEBAGAI WARGA NEGARA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kesesuaian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(UUD 45)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fiqih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Al-</a:t>
            </a:r>
            <a:r>
              <a:rPr lang="en-US" dirty="0" err="1" smtClean="0"/>
              <a:t>qur’an</a:t>
            </a:r>
            <a:r>
              <a:rPr lang="en-US" dirty="0" smtClean="0"/>
              <a:t>,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mengemukan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,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Para </a:t>
            </a:r>
            <a:r>
              <a:rPr lang="en-US" dirty="0" err="1" smtClean="0"/>
              <a:t>ulama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mengutip</a:t>
            </a:r>
            <a:r>
              <a:rPr lang="en-US" dirty="0" smtClean="0"/>
              <a:t> </a:t>
            </a:r>
            <a:r>
              <a:rPr lang="en-US" dirty="0" err="1" smtClean="0"/>
              <a:t>ayat</a:t>
            </a:r>
            <a:r>
              <a:rPr lang="en-US" dirty="0" smtClean="0"/>
              <a:t> Al-</a:t>
            </a:r>
            <a:r>
              <a:rPr lang="en-US" dirty="0" err="1" smtClean="0"/>
              <a:t>qur’an</a:t>
            </a:r>
            <a:r>
              <a:rPr lang="en-US" dirty="0" smtClean="0"/>
              <a:t>, </a:t>
            </a:r>
            <a:r>
              <a:rPr lang="en-US" dirty="0" err="1" smtClean="0"/>
              <a:t>hadis</a:t>
            </a:r>
            <a:r>
              <a:rPr lang="en-US" dirty="0" smtClean="0"/>
              <a:t> </a:t>
            </a:r>
            <a:r>
              <a:rPr lang="en-US" dirty="0" err="1" smtClean="0"/>
              <a:t>Rasululah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praktek</a:t>
            </a:r>
            <a:r>
              <a:rPr lang="en-US" dirty="0" smtClean="0"/>
              <a:t> </a:t>
            </a:r>
            <a:r>
              <a:rPr lang="en-US" dirty="0" err="1" smtClean="0"/>
              <a:t>Sahabat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penguatnya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konseptual</a:t>
            </a:r>
            <a:r>
              <a:rPr lang="en-US" dirty="0" smtClean="0"/>
              <a:t>, </a:t>
            </a:r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pengakuan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,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dibahas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dipikirkan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mendalam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fiqih</a:t>
            </a:r>
            <a:r>
              <a:rPr lang="en-US" dirty="0" smtClean="0"/>
              <a:t> </a:t>
            </a:r>
            <a:r>
              <a:rPr lang="en-US" dirty="0" err="1" smtClean="0"/>
              <a:t>tradisional</a:t>
            </a:r>
            <a:r>
              <a:rPr lang="en-US" dirty="0" smtClean="0"/>
              <a:t>,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Paling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PERBEDAAN KEDUDUKAN MANUSIA DALAM FIQIH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dibedakan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</a:p>
          <a:p>
            <a:r>
              <a:rPr lang="en-US" dirty="0" smtClean="0"/>
              <a:t>1) </a:t>
            </a:r>
            <a:r>
              <a:rPr lang="en-US" dirty="0" err="1" smtClean="0"/>
              <a:t>lelaki</a:t>
            </a:r>
            <a:r>
              <a:rPr lang="en-US" dirty="0" smtClean="0"/>
              <a:t> </a:t>
            </a:r>
            <a:r>
              <a:rPr lang="en-US" dirty="0" err="1" smtClean="0"/>
              <a:t>muslim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r>
              <a:rPr lang="en-US" dirty="0" smtClean="0"/>
              <a:t>, </a:t>
            </a:r>
            <a:r>
              <a:rPr lang="en-US" dirty="0" err="1" smtClean="0"/>
              <a:t>dihargai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sempurna</a:t>
            </a:r>
            <a:r>
              <a:rPr lang="en-US" dirty="0" smtClean="0"/>
              <a:t>, </a:t>
            </a:r>
          </a:p>
          <a:p>
            <a:r>
              <a:rPr lang="en-US" dirty="0" smtClean="0"/>
              <a:t>2) </a:t>
            </a:r>
            <a:r>
              <a:rPr lang="en-US" dirty="0" err="1" smtClean="0"/>
              <a:t>perempuan</a:t>
            </a:r>
            <a:r>
              <a:rPr lang="en-US" dirty="0" smtClean="0"/>
              <a:t> </a:t>
            </a:r>
            <a:r>
              <a:rPr lang="en-US" dirty="0" err="1" smtClean="0"/>
              <a:t>muslim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r>
              <a:rPr lang="en-US" dirty="0" smtClean="0"/>
              <a:t>,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dihargai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setengah</a:t>
            </a:r>
            <a:r>
              <a:rPr lang="en-US" dirty="0" smtClean="0"/>
              <a:t> </a:t>
            </a:r>
            <a:r>
              <a:rPr lang="en-US" dirty="0" err="1" smtClean="0"/>
              <a:t>laki-laki</a:t>
            </a:r>
            <a:r>
              <a:rPr lang="en-US" dirty="0" smtClean="0"/>
              <a:t>,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dibatasi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domestik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(pad </a:t>
            </a:r>
            <a:r>
              <a:rPr lang="en-US" dirty="0" err="1" smtClean="0"/>
              <a:t>dasarnya</a:t>
            </a:r>
            <a:r>
              <a:rPr lang="en-US" dirty="0" smtClean="0"/>
              <a:t> </a:t>
            </a:r>
            <a:r>
              <a:rPr lang="en-US" dirty="0" err="1" smtClean="0"/>
              <a:t>tidka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nafkah</a:t>
            </a:r>
            <a:r>
              <a:rPr lang="en-US" dirty="0" smtClean="0"/>
              <a:t>, </a:t>
            </a:r>
            <a:r>
              <a:rPr lang="en-US" dirty="0" err="1" smtClean="0"/>
              <a:t>walau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3) </a:t>
            </a:r>
            <a:r>
              <a:rPr lang="en-US" dirty="0" err="1" smtClean="0"/>
              <a:t>orang-orang</a:t>
            </a:r>
            <a:r>
              <a:rPr lang="en-US" dirty="0" smtClean="0"/>
              <a:t> non </a:t>
            </a:r>
            <a:r>
              <a:rPr lang="en-US" dirty="0" err="1" smtClean="0"/>
              <a:t>muslim</a:t>
            </a:r>
            <a:r>
              <a:rPr lang="en-US" dirty="0" smtClean="0"/>
              <a:t>,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muslim</a:t>
            </a:r>
            <a:r>
              <a:rPr lang="en-US" dirty="0" smtClean="0"/>
              <a:t>;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4) </a:t>
            </a:r>
            <a:r>
              <a:rPr lang="en-US" dirty="0" err="1" smtClean="0"/>
              <a:t>budak</a:t>
            </a:r>
            <a:r>
              <a:rPr lang="en-US" dirty="0" smtClean="0"/>
              <a:t>, </a:t>
            </a:r>
            <a:r>
              <a:rPr lang="en-US" dirty="0" err="1" smtClean="0"/>
              <a:t>tidka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merdeka</a:t>
            </a:r>
            <a:r>
              <a:rPr lang="en-US" dirty="0" smtClean="0"/>
              <a:t>,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harta</a:t>
            </a:r>
            <a:r>
              <a:rPr lang="en-US" dirty="0" smtClean="0"/>
              <a:t> </a:t>
            </a:r>
            <a:r>
              <a:rPr lang="en-US" dirty="0" err="1" smtClean="0"/>
              <a:t>kekayaan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diperjualbelikan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diwariskan</a:t>
            </a:r>
            <a:r>
              <a:rPr lang="en-US" dirty="0" smtClean="0"/>
              <a:t>.  </a:t>
            </a:r>
          </a:p>
          <a:p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sungguh-sungguh</a:t>
            </a:r>
            <a:r>
              <a:rPr lang="en-US" dirty="0" smtClean="0"/>
              <a:t> </a:t>
            </a:r>
            <a:r>
              <a:rPr lang="en-US" dirty="0" err="1" smtClean="0"/>
              <a:t>mengharuskan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ulama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memikirkan</a:t>
            </a:r>
            <a:r>
              <a:rPr lang="en-US" dirty="0" smtClean="0"/>
              <a:t> </a:t>
            </a:r>
            <a:r>
              <a:rPr lang="en-US" dirty="0" err="1" smtClean="0"/>
              <a:t>ulang</a:t>
            </a:r>
            <a:r>
              <a:rPr lang="en-US" dirty="0" smtClean="0"/>
              <a:t> </a:t>
            </a:r>
            <a:r>
              <a:rPr lang="en-US" dirty="0" err="1" smtClean="0"/>
              <a:t>pengelompokan</a:t>
            </a:r>
            <a:r>
              <a:rPr lang="en-US" dirty="0" smtClean="0"/>
              <a:t> </a:t>
            </a:r>
            <a:r>
              <a:rPr lang="en-US" dirty="0" err="1" smtClean="0"/>
              <a:t>penduduk</a:t>
            </a:r>
            <a:r>
              <a:rPr lang="en-US" dirty="0" smtClean="0"/>
              <a:t> (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)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NABI MUHAMMAD SEBAGAI KEPALA NEGARA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Nabi</a:t>
            </a:r>
            <a:r>
              <a:rPr lang="en-US" dirty="0" smtClean="0"/>
              <a:t> Muhammad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Madinah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kota</a:t>
            </a:r>
            <a:r>
              <a:rPr lang="en-US" dirty="0" smtClean="0"/>
              <a:t> </a:t>
            </a:r>
            <a:r>
              <a:rPr lang="en-US" dirty="0" err="1" smtClean="0"/>
              <a:t>Madinah</a:t>
            </a:r>
            <a:r>
              <a:rPr lang="en-US" dirty="0" smtClean="0"/>
              <a:t> </a:t>
            </a:r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hijrah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wafat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Beliau</a:t>
            </a:r>
            <a:r>
              <a:rPr lang="en-US" dirty="0" smtClean="0"/>
              <a:t> </a:t>
            </a:r>
            <a:r>
              <a:rPr lang="en-US" dirty="0" err="1" smtClean="0"/>
              <a:t>memerintah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,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peperangan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kota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Madinah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mulanya</a:t>
            </a:r>
            <a:r>
              <a:rPr lang="en-US" dirty="0" smtClean="0"/>
              <a:t> </a:t>
            </a:r>
            <a:r>
              <a:rPr lang="en-US" dirty="0" err="1" smtClean="0"/>
              <a:t>kepatuhan</a:t>
            </a:r>
            <a:r>
              <a:rPr lang="en-US" dirty="0" smtClean="0"/>
              <a:t> </a:t>
            </a:r>
            <a:r>
              <a:rPr lang="en-US" dirty="0" err="1" smtClean="0"/>
              <a:t>umat</a:t>
            </a:r>
            <a:r>
              <a:rPr lang="en-US" dirty="0" smtClean="0"/>
              <a:t> Islam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beliau</a:t>
            </a:r>
            <a:r>
              <a:rPr lang="en-US" dirty="0" smtClean="0"/>
              <a:t> 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berdasar</a:t>
            </a:r>
            <a:r>
              <a:rPr lang="en-US" dirty="0" smtClean="0"/>
              <a:t> </a:t>
            </a:r>
            <a:r>
              <a:rPr lang="en-US" dirty="0" err="1" smtClean="0"/>
              <a:t>perjanjian</a:t>
            </a:r>
            <a:r>
              <a:rPr lang="en-US" dirty="0" smtClean="0"/>
              <a:t> (</a:t>
            </a:r>
            <a:r>
              <a:rPr lang="en-US" dirty="0" err="1" smtClean="0"/>
              <a:t>bay`at</a:t>
            </a:r>
            <a:r>
              <a:rPr lang="en-US" dirty="0" smtClean="0"/>
              <a:t>), </a:t>
            </a: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Aqabah</a:t>
            </a:r>
            <a:r>
              <a:rPr lang="en-US" dirty="0" smtClean="0"/>
              <a:t> I </a:t>
            </a:r>
            <a:r>
              <a:rPr lang="en-US" dirty="0" err="1" smtClean="0"/>
              <a:t>dan</a:t>
            </a:r>
            <a:r>
              <a:rPr lang="en-US" dirty="0" smtClean="0"/>
              <a:t> II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Nabi</a:t>
            </a:r>
            <a:r>
              <a:rPr lang="en-US" dirty="0" smtClean="0"/>
              <a:t> </a:t>
            </a:r>
            <a:r>
              <a:rPr lang="en-US" dirty="0" err="1" smtClean="0"/>
              <a:t>hijrah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bay`at-bay`at</a:t>
            </a:r>
            <a:r>
              <a:rPr lang="en-US" dirty="0" smtClean="0"/>
              <a:t> lain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sesudah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Orang</a:t>
            </a:r>
            <a:r>
              <a:rPr lang="en-US" dirty="0" smtClean="0"/>
              <a:t> non </a:t>
            </a:r>
            <a:r>
              <a:rPr lang="en-US" dirty="0" err="1" smtClean="0"/>
              <a:t>muslim</a:t>
            </a:r>
            <a:r>
              <a:rPr lang="en-US" dirty="0" smtClean="0"/>
              <a:t> (</a:t>
            </a:r>
            <a:r>
              <a:rPr lang="en-US" dirty="0" err="1" smtClean="0"/>
              <a:t>Yahudi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Arab) yang </a:t>
            </a:r>
            <a:r>
              <a:rPr lang="en-US" dirty="0" err="1" smtClean="0"/>
              <a:t>tinggal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Madinah</a:t>
            </a:r>
            <a:r>
              <a:rPr lang="en-US" dirty="0" smtClean="0"/>
              <a:t> </a:t>
            </a:r>
            <a:r>
              <a:rPr lang="en-US" dirty="0" err="1" smtClean="0"/>
              <a:t>mengakui</a:t>
            </a:r>
            <a:r>
              <a:rPr lang="en-US" dirty="0" smtClean="0"/>
              <a:t> </a:t>
            </a:r>
            <a:r>
              <a:rPr lang="en-US" dirty="0" err="1" smtClean="0"/>
              <a:t>Nabi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penguasa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 </a:t>
            </a:r>
            <a:r>
              <a:rPr lang="en-US" dirty="0" err="1" smtClean="0"/>
              <a:t>berdasarperjanjian</a:t>
            </a:r>
            <a:r>
              <a:rPr lang="en-US" dirty="0" smtClean="0"/>
              <a:t>, </a:t>
            </a:r>
            <a:r>
              <a:rPr lang="en-US" dirty="0" err="1" smtClean="0"/>
              <a:t>Piagama</a:t>
            </a:r>
            <a:r>
              <a:rPr lang="en-US" dirty="0" smtClean="0"/>
              <a:t> </a:t>
            </a:r>
            <a:r>
              <a:rPr lang="en-US" dirty="0" err="1" smtClean="0"/>
              <a:t>Madinah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i="1" dirty="0" smtClean="0"/>
              <a:t>DAR AL-`AHDI WA AL-SYAHADAH DAN KEHARUSAN IJTIHAD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i="1" dirty="0" err="1" smtClean="0"/>
              <a:t>dar</a:t>
            </a:r>
            <a:r>
              <a:rPr lang="en-US" i="1" dirty="0" smtClean="0"/>
              <a:t> al-`</a:t>
            </a:r>
            <a:r>
              <a:rPr lang="en-US" i="1" dirty="0" err="1" smtClean="0"/>
              <a:t>ahdi</a:t>
            </a:r>
            <a:r>
              <a:rPr lang="en-US" i="1" dirty="0" smtClean="0"/>
              <a:t> </a:t>
            </a:r>
            <a:r>
              <a:rPr lang="en-US" i="1" dirty="0" err="1" smtClean="0"/>
              <a:t>wa</a:t>
            </a:r>
            <a:r>
              <a:rPr lang="en-US" i="1" dirty="0" smtClean="0"/>
              <a:t> al-</a:t>
            </a:r>
            <a:r>
              <a:rPr lang="en-US" i="1" dirty="0" err="1" smtClean="0"/>
              <a:t>syahadah</a:t>
            </a:r>
            <a:r>
              <a:rPr lang="en-US" dirty="0" smtClean="0"/>
              <a:t>,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mengharuskan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memilah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Al-</a:t>
            </a:r>
            <a:r>
              <a:rPr lang="en-US" dirty="0" err="1" smtClean="0"/>
              <a:t>qur’an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menyusunnya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hirarkis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tidka</a:t>
            </a:r>
            <a:r>
              <a:rPr lang="en-US" dirty="0" smtClean="0"/>
              <a:t> </a:t>
            </a:r>
            <a:r>
              <a:rPr lang="en-US" dirty="0" err="1" smtClean="0"/>
              <a:t>menjadikan</a:t>
            </a:r>
            <a:r>
              <a:rPr lang="en-US" dirty="0" smtClean="0"/>
              <a:t> </a:t>
            </a:r>
            <a:r>
              <a:rPr lang="en-US" dirty="0" err="1" smtClean="0"/>
              <a:t>umat</a:t>
            </a:r>
            <a:r>
              <a:rPr lang="en-US" dirty="0" smtClean="0"/>
              <a:t> </a:t>
            </a:r>
            <a:r>
              <a:rPr lang="en-US" dirty="0" err="1" smtClean="0"/>
              <a:t>terlepas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pelukan</a:t>
            </a:r>
            <a:r>
              <a:rPr lang="en-US" dirty="0" smtClean="0"/>
              <a:t> Al-</a:t>
            </a:r>
            <a:r>
              <a:rPr lang="en-US" dirty="0" err="1" smtClean="0"/>
              <a:t>qur’an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Di </a:t>
            </a:r>
            <a:r>
              <a:rPr lang="en-US" dirty="0" err="1" smtClean="0"/>
              <a:t>pihak</a:t>
            </a:r>
            <a:r>
              <a:rPr lang="en-US" dirty="0" smtClean="0"/>
              <a:t> lain </a:t>
            </a:r>
            <a:r>
              <a:rPr lang="en-US" dirty="0" err="1" smtClean="0"/>
              <a:t>Muhammadiyah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memikirkan</a:t>
            </a:r>
            <a:r>
              <a:rPr lang="en-US" dirty="0" smtClean="0"/>
              <a:t> </a:t>
            </a:r>
            <a:r>
              <a:rPr lang="en-US" dirty="0" err="1" smtClean="0"/>
              <a:t>ulang</a:t>
            </a:r>
            <a:r>
              <a:rPr lang="en-US" dirty="0" smtClean="0"/>
              <a:t> </a:t>
            </a:r>
            <a:r>
              <a:rPr lang="en-US" dirty="0" err="1" smtClean="0"/>
              <a:t>konsep-konsep</a:t>
            </a:r>
            <a:r>
              <a:rPr lang="en-US" dirty="0" smtClean="0"/>
              <a:t> yang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fiqih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ilmu-ilmu</a:t>
            </a:r>
            <a:r>
              <a:rPr lang="en-US" dirty="0" smtClean="0"/>
              <a:t> </a:t>
            </a:r>
            <a:r>
              <a:rPr lang="en-US" dirty="0" err="1" smtClean="0"/>
              <a:t>keislaman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disesuaikan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kemajuan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kenyataan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(</a:t>
            </a:r>
            <a:r>
              <a:rPr lang="en-US" dirty="0" err="1" smtClean="0"/>
              <a:t>perubahan</a:t>
            </a:r>
            <a:r>
              <a:rPr lang="en-US" dirty="0" smtClean="0"/>
              <a:t>)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umat</a:t>
            </a:r>
            <a:r>
              <a:rPr lang="en-US" dirty="0" smtClean="0"/>
              <a:t> Islam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umat</a:t>
            </a:r>
            <a:r>
              <a:rPr lang="en-US" dirty="0" smtClean="0"/>
              <a:t> Islam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r>
              <a:rPr lang="en-US" dirty="0" smtClean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CONTOH RINCIAN NILAI DALAM AL-QUR’AN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tawaran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, </a:t>
            </a:r>
            <a:r>
              <a:rPr lang="en-US" dirty="0" err="1" smtClean="0"/>
              <a:t>barangkali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paling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paling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Islam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Allah </a:t>
            </a:r>
            <a:r>
              <a:rPr lang="en-US" dirty="0" err="1" smtClean="0"/>
              <a:t>Swt</a:t>
            </a:r>
            <a:r>
              <a:rPr lang="en-US" dirty="0" smtClean="0"/>
              <a:t>.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khalifah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bumi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Al-</a:t>
            </a:r>
            <a:r>
              <a:rPr lang="en-US" dirty="0" err="1" smtClean="0"/>
              <a:t>qur’an</a:t>
            </a:r>
            <a:r>
              <a:rPr lang="en-US" dirty="0" smtClean="0"/>
              <a:t> </a:t>
            </a:r>
            <a:r>
              <a:rPr lang="en-US" dirty="0" err="1" smtClean="0"/>
              <a:t>merumuskan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ungkapan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,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Allah (</a:t>
            </a:r>
            <a:r>
              <a:rPr lang="en-US" dirty="0" err="1" smtClean="0"/>
              <a:t>menyembah</a:t>
            </a:r>
            <a:r>
              <a:rPr lang="en-US" dirty="0" smtClean="0"/>
              <a:t> Allah)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sesama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(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khalifah</a:t>
            </a:r>
            <a:r>
              <a:rPr lang="en-US" dirty="0" smtClean="0"/>
              <a:t>,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beramal</a:t>
            </a:r>
            <a:r>
              <a:rPr lang="en-US" dirty="0" smtClean="0"/>
              <a:t> </a:t>
            </a:r>
            <a:r>
              <a:rPr lang="en-US" dirty="0" err="1" smtClean="0"/>
              <a:t>shalih</a:t>
            </a:r>
            <a:r>
              <a:rPr lang="en-US" dirty="0" smtClean="0"/>
              <a:t>). </a:t>
            </a:r>
          </a:p>
          <a:p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Allah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sesama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tidka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statis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dinamis</a:t>
            </a:r>
            <a:r>
              <a:rPr lang="en-US" dirty="0" smtClean="0"/>
              <a:t>, </a:t>
            </a:r>
            <a:r>
              <a:rPr lang="en-US" dirty="0" err="1" smtClean="0"/>
              <a:t>bergerak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merusak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merugikan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PEMERINCIAN NILAI DALAM AL-QUR’AN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umat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dinamis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menerus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,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Al-</a:t>
            </a:r>
            <a:r>
              <a:rPr lang="en-US" dirty="0" err="1" smtClean="0"/>
              <a:t>qur’an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perintah</a:t>
            </a:r>
            <a:r>
              <a:rPr lang="en-US" dirty="0" smtClean="0"/>
              <a:t> </a:t>
            </a:r>
            <a:r>
              <a:rPr lang="en-US" err="1" smtClean="0"/>
              <a:t>untuk</a:t>
            </a:r>
            <a:r>
              <a:rPr lang="en-US" smtClean="0"/>
              <a:t> ber-</a:t>
            </a:r>
            <a:r>
              <a:rPr lang="en-US" i="1" smtClean="0"/>
              <a:t>fastabiqul khairat</a:t>
            </a:r>
            <a:r>
              <a:rPr lang="en-US" i="1" dirty="0" err="1" smtClean="0"/>
              <a:t>.</a:t>
            </a:r>
            <a:r>
              <a:rPr lang="en-US" i="1" dirty="0" smtClean="0"/>
              <a:t> </a:t>
            </a:r>
            <a:endParaRPr lang="en-US" dirty="0" smtClean="0"/>
          </a:p>
          <a:p>
            <a:r>
              <a:rPr lang="en-US" smtClean="0"/>
              <a:t>S</a:t>
            </a:r>
            <a:r>
              <a:rPr lang="en-US" err="1" smtClean="0"/>
              <a:t>edang </a:t>
            </a:r>
            <a:r>
              <a:rPr lang="en-US" smtClean="0"/>
              <a:t>nilai “patuh </a:t>
            </a:r>
            <a:r>
              <a:rPr lang="en-US" dirty="0" smtClean="0"/>
              <a:t>k</a:t>
            </a:r>
            <a:r>
              <a:rPr lang="en-US" dirty="0" err="1" smtClean="0"/>
              <a:t>epada </a:t>
            </a:r>
            <a:r>
              <a:rPr lang="en-US" dirty="0" smtClean="0"/>
              <a:t>h</a:t>
            </a:r>
            <a:r>
              <a:rPr lang="en-US" dirty="0" err="1" smtClean="0"/>
              <a:t>ukum </a:t>
            </a:r>
            <a:r>
              <a:rPr lang="en-US" smtClean="0"/>
              <a:t>d</a:t>
            </a:r>
            <a:r>
              <a:rPr lang="en-US" err="1" smtClean="0"/>
              <a:t>an </a:t>
            </a:r>
            <a:r>
              <a:rPr lang="en-US" smtClean="0"/>
              <a:t>peraturan” adalah bagian penting dari ketaatan dan pengabdian kepada Allah swt. </a:t>
            </a:r>
          </a:p>
          <a:p>
            <a:r>
              <a:rPr lang="en-US" smtClean="0"/>
              <a:t>Kalau </a:t>
            </a:r>
            <a:r>
              <a:rPr lang="en-US" dirty="0" smtClean="0"/>
              <a:t>u</a:t>
            </a:r>
            <a:r>
              <a:rPr lang="en-US" dirty="0" err="1" smtClean="0"/>
              <a:t>raian </a:t>
            </a:r>
            <a:r>
              <a:rPr lang="en-US" smtClean="0"/>
              <a:t>t</a:t>
            </a:r>
            <a:r>
              <a:rPr lang="en-US" err="1" smtClean="0"/>
              <a:t>entang </a:t>
            </a:r>
            <a:r>
              <a:rPr lang="en-US" smtClean="0"/>
              <a:t>empat nilai </a:t>
            </a:r>
            <a:r>
              <a:rPr lang="en-US" dirty="0" smtClean="0"/>
              <a:t>d</a:t>
            </a:r>
            <a:r>
              <a:rPr lang="en-US" dirty="0" err="1" smtClean="0"/>
              <a:t>i </a:t>
            </a:r>
            <a:r>
              <a:rPr lang="en-US" dirty="0" smtClean="0"/>
              <a:t>a</a:t>
            </a:r>
            <a:r>
              <a:rPr lang="en-US" dirty="0" err="1" smtClean="0"/>
              <a:t>tas </a:t>
            </a:r>
            <a:r>
              <a:rPr lang="en-US" dirty="0" smtClean="0"/>
              <a:t>d</a:t>
            </a:r>
            <a:r>
              <a:rPr lang="en-US" dirty="0" err="1" smtClean="0"/>
              <a:t>apat </a:t>
            </a:r>
            <a:r>
              <a:rPr lang="en-US" dirty="0" smtClean="0"/>
              <a:t>d</a:t>
            </a:r>
            <a:r>
              <a:rPr lang="en-US" dirty="0" err="1" smtClean="0"/>
              <a:t>iterima,</a:t>
            </a:r>
            <a:r>
              <a:rPr lang="en-US" dirty="0" smtClean="0"/>
              <a:t> </a:t>
            </a:r>
            <a:r>
              <a:rPr lang="en-US" smtClean="0"/>
              <a:t>m</a:t>
            </a:r>
            <a:r>
              <a:rPr lang="en-US" err="1" smtClean="0"/>
              <a:t>aka </a:t>
            </a:r>
            <a:r>
              <a:rPr lang="en-US" smtClean="0"/>
              <a:t>barangkali kita akan sampai kepada kesimpulan bahwa negara bangsa (NKRI) haruslah negara yang bertujuan mensejahterakan rakyat, yang patuh dan menjunjung hukum.</a:t>
            </a:r>
          </a:p>
          <a:p>
            <a:r>
              <a:rPr lang="en-US" smtClean="0"/>
              <a:t>Jadi harus merupakan negara dengan kedaulatan hukum.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NILAI QUR’ANI DAN NILAI NEGARA BANGSA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 smtClean="0"/>
              <a:t>kesimpulan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meletakkan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menghubungkan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; </a:t>
            </a:r>
            <a:r>
              <a:rPr lang="en-US" dirty="0" err="1" smtClean="0"/>
              <a:t>kesamaan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,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pendidikan,kesehatan</a:t>
            </a:r>
            <a:r>
              <a:rPr lang="en-US" dirty="0" smtClean="0"/>
              <a:t>; </a:t>
            </a:r>
            <a:r>
              <a:rPr lang="en-US" dirty="0" err="1" smtClean="0"/>
              <a:t>mewujudkan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yang </a:t>
            </a:r>
            <a:r>
              <a:rPr lang="en-US" dirty="0" err="1" smtClean="0"/>
              <a:t>bersih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lain yang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kategori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hirarki</a:t>
            </a:r>
            <a:r>
              <a:rPr lang="en-US" dirty="0" smtClean="0"/>
              <a:t>; 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menyusunnya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hirarki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memilah-milahnya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kategori</a:t>
            </a:r>
            <a:r>
              <a:rPr lang="en-US" dirty="0" smtClean="0"/>
              <a:t> yang </a:t>
            </a:r>
            <a:r>
              <a:rPr lang="en-US" dirty="0" err="1" smtClean="0"/>
              <a:t>logis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padu</a:t>
            </a:r>
            <a:r>
              <a:rPr lang="en-US" dirty="0" smtClean="0"/>
              <a:t>,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Qur’ani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menyesuaikan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mensejalankannya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(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UUD 45).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SISTEM KENEGARAAN SEBAGAI MAKNA BARU UNTUK  </a:t>
            </a:r>
            <a:r>
              <a:rPr lang="en-US" sz="3600" i="1" dirty="0" smtClean="0"/>
              <a:t>ULI-L AMRI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umat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kepatuhan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i="1" dirty="0" err="1" smtClean="0"/>
              <a:t>uli</a:t>
            </a:r>
            <a:r>
              <a:rPr lang="en-US" i="1" dirty="0" smtClean="0"/>
              <a:t> al-</a:t>
            </a:r>
            <a:r>
              <a:rPr lang="en-US" i="1" dirty="0" err="1" smtClean="0"/>
              <a:t>amr</a:t>
            </a:r>
            <a:r>
              <a:rPr lang="en-US" dirty="0" smtClean="0"/>
              <a:t> yang </a:t>
            </a:r>
            <a:r>
              <a:rPr lang="en-US" dirty="0" err="1" smtClean="0"/>
              <a:t>diperintahkan</a:t>
            </a:r>
            <a:r>
              <a:rPr lang="en-US" dirty="0" smtClean="0"/>
              <a:t> Al-</a:t>
            </a:r>
            <a:r>
              <a:rPr lang="en-US" dirty="0" err="1" smtClean="0"/>
              <a:t>qur’an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geser</a:t>
            </a:r>
            <a:r>
              <a:rPr lang="en-US" dirty="0" smtClean="0"/>
              <a:t>;  </a:t>
            </a:r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ditujukan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berkuasa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ditujukan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disetujui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sebagaimana</a:t>
            </a:r>
            <a:r>
              <a:rPr lang="en-US" dirty="0" smtClean="0"/>
              <a:t> (</a:t>
            </a:r>
            <a:r>
              <a:rPr lang="en-US" dirty="0" err="1" smtClean="0"/>
              <a:t>negara</a:t>
            </a:r>
            <a:r>
              <a:rPr lang="en-US" dirty="0" smtClean="0"/>
              <a:t>)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tertuang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(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)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Di </a:t>
            </a:r>
            <a:r>
              <a:rPr lang="en-US" dirty="0" err="1" smtClean="0"/>
              <a:t>pihak</a:t>
            </a:r>
            <a:r>
              <a:rPr lang="en-US" dirty="0" smtClean="0"/>
              <a:t> lain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dipilih</a:t>
            </a:r>
            <a:r>
              <a:rPr lang="en-US" dirty="0" smtClean="0"/>
              <a:t>,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transformasi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ijma</a:t>
            </a:r>
            <a:r>
              <a:rPr lang="en-US" dirty="0" smtClean="0"/>
              <a:t>`. </a:t>
            </a:r>
          </a:p>
          <a:p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PERUMUSAN ULANG MAKNA IJMA`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Ijma</a:t>
            </a:r>
            <a:r>
              <a:rPr lang="en-US" dirty="0" smtClean="0"/>
              <a:t>` yang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dipahami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kesepakatan</a:t>
            </a:r>
            <a:r>
              <a:rPr lang="en-US" dirty="0" smtClean="0"/>
              <a:t> </a:t>
            </a:r>
            <a:r>
              <a:rPr lang="en-US" dirty="0" err="1" smtClean="0"/>
              <a:t>ulama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digeser</a:t>
            </a:r>
            <a:r>
              <a:rPr lang="en-US" dirty="0" smtClean="0"/>
              <a:t> </a:t>
            </a:r>
            <a:r>
              <a:rPr lang="en-US" dirty="0" err="1" smtClean="0"/>
              <a:t>pemahamannya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kesepakatan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;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Indonesia,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UUD 45. </a:t>
            </a:r>
          </a:p>
          <a:p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tolok</a:t>
            </a:r>
            <a:r>
              <a:rPr lang="en-US" dirty="0" smtClean="0"/>
              <a:t> </a:t>
            </a:r>
            <a:r>
              <a:rPr lang="en-US" dirty="0" err="1" smtClean="0"/>
              <a:t>ukur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memandu</a:t>
            </a:r>
            <a:r>
              <a:rPr lang="en-US" dirty="0" smtClean="0"/>
              <a:t> </a:t>
            </a:r>
            <a:r>
              <a:rPr lang="en-US" dirty="0" err="1" smtClean="0"/>
              <a:t>ulama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berijtihad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Maksudnya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,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,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peradilan</a:t>
            </a:r>
            <a:r>
              <a:rPr lang="en-US" dirty="0" smtClean="0"/>
              <a:t>,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dsb</a:t>
            </a:r>
            <a:r>
              <a:rPr lang="en-US" dirty="0" smtClean="0"/>
              <a:t>.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disepakati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pemandu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pembatas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ijtihad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ijtihad</a:t>
            </a:r>
            <a:r>
              <a:rPr lang="en-US" dirty="0" smtClean="0"/>
              <a:t> </a:t>
            </a:r>
            <a:r>
              <a:rPr lang="en-US" dirty="0" err="1" smtClean="0"/>
              <a:t>tidka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disepakati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6483350" y="-3175"/>
            <a:ext cx="1295400" cy="149225"/>
          </a:xfrm>
        </p:spPr>
        <p:txBody>
          <a:bodyPr>
            <a:normAutofit fontScale="90000"/>
          </a:bodyPr>
          <a:lstStyle/>
          <a:p>
            <a:endParaRPr lang="id-ID" altLang="id-ID" smtClean="0"/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0" y="80963"/>
            <a:ext cx="9144000" cy="6700837"/>
          </a:xfrm>
        </p:spPr>
        <p:txBody>
          <a:bodyPr/>
          <a:lstStyle/>
          <a:p>
            <a:endParaRPr lang="id-ID" altLang="id-ID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555625" y="3459163"/>
            <a:ext cx="4092575" cy="2557462"/>
          </a:xfrm>
          <a:prstGeom prst="rect">
            <a:avLst/>
          </a:prstGeom>
          <a:pattFill prst="wdUpDiag">
            <a:fgClr>
              <a:sysClr val="windowText" lastClr="000000"/>
            </a:fgClr>
            <a:bgClr>
              <a:schemeClr val="bg1"/>
            </a:bgClr>
          </a:pattFill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4953000" y="3497263"/>
            <a:ext cx="1531938" cy="2522537"/>
          </a:xfrm>
          <a:prstGeom prst="rect">
            <a:avLst/>
          </a:prstGeom>
          <a:pattFill prst="wdDnDiag">
            <a:fgClr>
              <a:sysClr val="windowText" lastClr="000000"/>
            </a:fgClr>
            <a:bgClr>
              <a:schemeClr val="bg1"/>
            </a:bgClr>
          </a:pattFill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id-ID"/>
          </a:p>
        </p:txBody>
      </p:sp>
      <p:sp>
        <p:nvSpPr>
          <p:cNvPr id="47110" name="Oval 35"/>
          <p:cNvSpPr>
            <a:spLocks noChangeArrowheads="1"/>
          </p:cNvSpPr>
          <p:nvPr/>
        </p:nvSpPr>
        <p:spPr bwMode="auto">
          <a:xfrm>
            <a:off x="1219200" y="420688"/>
            <a:ext cx="6653213" cy="194151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id-ID" sz="2400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AL-QUR’AN </a:t>
            </a:r>
            <a:r>
              <a:rPr lang="en-US" altLang="id-ID" sz="2400" i="1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QATH`I </a:t>
            </a:r>
            <a:r>
              <a:rPr lang="en-US" altLang="id-ID" sz="2400" i="1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WURUD</a:t>
            </a:r>
            <a:endParaRPr lang="id-ID" altLang="id-ID" sz="2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endParaRPr lang="en-US" altLang="id-ID" sz="14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algn="ctr"/>
            <a:r>
              <a:rPr lang="en-US" altLang="id-ID" sz="1400" dirty="0" smtClean="0">
                <a:solidFill>
                  <a:srgbClr val="FF0000"/>
                </a:solidFill>
                <a:cs typeface="Times New Roman" pitchFamily="18" charset="0"/>
              </a:rPr>
              <a:t>(</a:t>
            </a:r>
            <a:r>
              <a:rPr lang="en-US" altLang="id-ID" sz="1400" dirty="0">
                <a:solidFill>
                  <a:srgbClr val="FF0000"/>
                </a:solidFill>
                <a:cs typeface="Times New Roman" pitchFamily="18" charset="0"/>
              </a:rPr>
              <a:t>DIN</a:t>
            </a:r>
            <a:r>
              <a:rPr lang="en-US" altLang="id-ID" sz="1400" dirty="0" smtClean="0">
                <a:solidFill>
                  <a:srgbClr val="FF0000"/>
                </a:solidFill>
                <a:cs typeface="Times New Roman" pitchFamily="18" charset="0"/>
              </a:rPr>
              <a:t>:  AQIDAH</a:t>
            </a:r>
            <a:r>
              <a:rPr lang="en-US" altLang="id-ID" sz="1400" dirty="0">
                <a:solidFill>
                  <a:srgbClr val="FF0000"/>
                </a:solidFill>
                <a:cs typeface="Times New Roman" pitchFamily="18" charset="0"/>
              </a:rPr>
              <a:t>, SYARI`AH, </a:t>
            </a:r>
            <a:r>
              <a:rPr lang="en-US" altLang="id-ID" sz="1400" dirty="0" smtClean="0">
                <a:solidFill>
                  <a:srgbClr val="FF0000"/>
                </a:solidFill>
                <a:cs typeface="Times New Roman" pitchFamily="18" charset="0"/>
              </a:rPr>
              <a:t>AKHLAK  </a:t>
            </a:r>
            <a:r>
              <a:rPr lang="en-US" altLang="id-ID" sz="1400" dirty="0">
                <a:solidFill>
                  <a:srgbClr val="FF0000"/>
                </a:solidFill>
                <a:cs typeface="Times New Roman" pitchFamily="18" charset="0"/>
              </a:rPr>
              <a:t>DAN  SETERUSNYA)</a:t>
            </a:r>
            <a:endParaRPr lang="id-ID" altLang="id-ID" sz="600" dirty="0">
              <a:solidFill>
                <a:srgbClr val="FF0000"/>
              </a:solidFill>
            </a:endParaRPr>
          </a:p>
          <a:p>
            <a:endParaRPr lang="id-ID" altLang="id-ID" dirty="0"/>
          </a:p>
        </p:txBody>
      </p:sp>
      <p:sp>
        <p:nvSpPr>
          <p:cNvPr id="47111" name="Rectangle 36"/>
          <p:cNvSpPr>
            <a:spLocks noChangeArrowheads="1"/>
          </p:cNvSpPr>
          <p:nvPr/>
        </p:nvSpPr>
        <p:spPr bwMode="auto">
          <a:xfrm>
            <a:off x="2362200" y="1676400"/>
            <a:ext cx="3886200" cy="1027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prstDash val="dashDot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id-ID" sz="1600" dirty="0">
                <a:solidFill>
                  <a:srgbClr val="FF0000"/>
                </a:solidFill>
                <a:cs typeface="Times New Roman" pitchFamily="18" charset="0"/>
              </a:rPr>
              <a:t>HADIS</a:t>
            </a:r>
            <a:r>
              <a:rPr lang="id-ID" altLang="id-ID" sz="1600" dirty="0" smtClean="0">
                <a:solidFill>
                  <a:srgbClr val="FF0000"/>
                </a:solidFill>
                <a:cs typeface="Times New Roman" pitchFamily="18" charset="0"/>
              </a:rPr>
              <a:t>,</a:t>
            </a:r>
            <a:r>
              <a:rPr lang="en-US" altLang="id-ID" sz="1600" dirty="0" smtClean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US" altLang="id-ID" sz="1600" i="1" dirty="0">
                <a:solidFill>
                  <a:srgbClr val="FF0000"/>
                </a:solidFill>
                <a:cs typeface="Times New Roman" pitchFamily="18" charset="0"/>
              </a:rPr>
              <a:t>ZHANNI </a:t>
            </a:r>
            <a:r>
              <a:rPr lang="en-US" altLang="id-ID" sz="1600" i="1" dirty="0" smtClean="0">
                <a:solidFill>
                  <a:srgbClr val="FF0000"/>
                </a:solidFill>
                <a:cs typeface="Times New Roman" pitchFamily="18" charset="0"/>
              </a:rPr>
              <a:t>WURUD</a:t>
            </a:r>
            <a:r>
              <a:rPr lang="en-US" altLang="id-ID" sz="1400" i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algn="ctr"/>
            <a:endParaRPr lang="en-US" altLang="id-ID" sz="14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algn="ctr"/>
            <a:r>
              <a:rPr lang="en-US" altLang="id-ID" sz="1400" dirty="0" smtClean="0">
                <a:solidFill>
                  <a:srgbClr val="FF0000"/>
                </a:solidFill>
                <a:cs typeface="Times New Roman" pitchFamily="18" charset="0"/>
              </a:rPr>
              <a:t>HADIS IBADAH  (</a:t>
            </a:r>
            <a:r>
              <a:rPr lang="en-US" altLang="id-ID" sz="1400" i="1" dirty="0">
                <a:solidFill>
                  <a:srgbClr val="FF0000"/>
                </a:solidFill>
                <a:cs typeface="Times New Roman" pitchFamily="18" charset="0"/>
              </a:rPr>
              <a:t>TASYRI</a:t>
            </a:r>
            <a:r>
              <a:rPr lang="en-US" altLang="id-ID" sz="1400" dirty="0">
                <a:solidFill>
                  <a:srgbClr val="FF0000"/>
                </a:solidFill>
                <a:cs typeface="Times New Roman" pitchFamily="18" charset="0"/>
              </a:rPr>
              <a:t>`</a:t>
            </a:r>
            <a:r>
              <a:rPr lang="en-US" altLang="id-ID" sz="1400" i="1" dirty="0">
                <a:solidFill>
                  <a:srgbClr val="FF0000"/>
                </a:solidFill>
                <a:cs typeface="Times New Roman" pitchFamily="18" charset="0"/>
              </a:rPr>
              <a:t>IYYAH</a:t>
            </a:r>
            <a:r>
              <a:rPr lang="en-US" altLang="id-ID" sz="1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id-ID" altLang="id-ID" sz="1400" i="1" dirty="0">
                <a:solidFill>
                  <a:srgbClr val="FF0000"/>
                </a:solidFill>
                <a:cs typeface="Times New Roman" pitchFamily="18" charset="0"/>
              </a:rPr>
              <a:t>M</a:t>
            </a:r>
            <a:r>
              <a:rPr lang="en-US" altLang="id-ID" sz="1400" i="1" dirty="0">
                <a:solidFill>
                  <a:srgbClr val="FF0000"/>
                </a:solidFill>
                <a:cs typeface="Times New Roman" pitchFamily="18" charset="0"/>
              </a:rPr>
              <a:t>U’ABBADAH</a:t>
            </a:r>
            <a:r>
              <a:rPr lang="en-US" altLang="id-ID" sz="1400" dirty="0">
                <a:solidFill>
                  <a:srgbClr val="FF0000"/>
                </a:solidFill>
                <a:cs typeface="Times New Roman" pitchFamily="18" charset="0"/>
              </a:rPr>
              <a:t>)</a:t>
            </a:r>
            <a:r>
              <a:rPr lang="en-US" altLang="id-ID" sz="1400" dirty="0">
                <a:cs typeface="Times New Roman" pitchFamily="18" charset="0"/>
              </a:rPr>
              <a:t> </a:t>
            </a:r>
            <a:endParaRPr lang="id-ID" altLang="id-ID" sz="1400" dirty="0"/>
          </a:p>
          <a:p>
            <a:pPr algn="ctr"/>
            <a:r>
              <a:rPr lang="en-US" altLang="id-ID" sz="1400" dirty="0" smtClean="0">
                <a:solidFill>
                  <a:srgbClr val="0070C0"/>
                </a:solidFill>
                <a:cs typeface="Times New Roman" pitchFamily="18" charset="0"/>
              </a:rPr>
              <a:t>HADIS BUDAYA  (</a:t>
            </a:r>
            <a:r>
              <a:rPr lang="en-US" altLang="id-ID" sz="1400" i="1" dirty="0">
                <a:solidFill>
                  <a:srgbClr val="0070C0"/>
                </a:solidFill>
                <a:cs typeface="Times New Roman" pitchFamily="18" charset="0"/>
              </a:rPr>
              <a:t>TASYRI`IYYAH</a:t>
            </a:r>
            <a:r>
              <a:rPr lang="id-ID" altLang="id-ID" sz="1400" i="1" dirty="0">
                <a:solidFill>
                  <a:srgbClr val="0070C0"/>
                </a:solidFill>
                <a:cs typeface="Times New Roman" pitchFamily="18" charset="0"/>
              </a:rPr>
              <a:t> M</a:t>
            </a:r>
            <a:r>
              <a:rPr lang="en-US" altLang="id-ID" sz="1400" i="1" dirty="0">
                <a:solidFill>
                  <a:srgbClr val="0070C0"/>
                </a:solidFill>
                <a:cs typeface="Times New Roman" pitchFamily="18" charset="0"/>
              </a:rPr>
              <a:t>U’AQQATAH</a:t>
            </a:r>
            <a:r>
              <a:rPr lang="en-US" altLang="id-ID" sz="1400" dirty="0">
                <a:solidFill>
                  <a:srgbClr val="0070C0"/>
                </a:solidFill>
                <a:cs typeface="Times New Roman" pitchFamily="18" charset="0"/>
              </a:rPr>
              <a:t>)</a:t>
            </a:r>
            <a:endParaRPr lang="en-US" altLang="id-ID" sz="1400" dirty="0">
              <a:solidFill>
                <a:srgbClr val="0070C0"/>
              </a:solidFill>
            </a:endParaRPr>
          </a:p>
        </p:txBody>
      </p:sp>
      <p:sp>
        <p:nvSpPr>
          <p:cNvPr id="47112" name="Oval 39"/>
          <p:cNvSpPr>
            <a:spLocks noChangeArrowheads="1"/>
          </p:cNvSpPr>
          <p:nvPr/>
        </p:nvSpPr>
        <p:spPr bwMode="auto">
          <a:xfrm>
            <a:off x="2286000" y="4267200"/>
            <a:ext cx="819150" cy="161131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altLang="id-ID" sz="1000" dirty="0" smtClean="0">
              <a:cs typeface="Times New Roman" pitchFamily="18" charset="0"/>
            </a:endParaRPr>
          </a:p>
          <a:p>
            <a:pPr algn="ctr"/>
            <a:endParaRPr lang="en-US" altLang="id-ID" sz="1000" dirty="0" smtClean="0">
              <a:cs typeface="Times New Roman" pitchFamily="18" charset="0"/>
            </a:endParaRPr>
          </a:p>
          <a:p>
            <a:pPr algn="ctr"/>
            <a:r>
              <a:rPr lang="en-US" altLang="id-ID" sz="1000" dirty="0" smtClean="0">
                <a:cs typeface="Times New Roman" pitchFamily="18" charset="0"/>
              </a:rPr>
              <a:t>FIQIH</a:t>
            </a:r>
            <a:endParaRPr lang="id-ID" altLang="id-ID" sz="600" dirty="0"/>
          </a:p>
          <a:p>
            <a:pPr algn="ctr"/>
            <a:r>
              <a:rPr lang="en-US" altLang="id-ID" sz="1000" dirty="0">
                <a:cs typeface="Times New Roman" pitchFamily="18" charset="0"/>
              </a:rPr>
              <a:t>SAHA</a:t>
            </a:r>
            <a:endParaRPr lang="id-ID" altLang="id-ID" sz="600" dirty="0"/>
          </a:p>
          <a:p>
            <a:pPr algn="ctr"/>
            <a:r>
              <a:rPr lang="en-US" altLang="id-ID" sz="1000" dirty="0">
                <a:cs typeface="Times New Roman" pitchFamily="18" charset="0"/>
              </a:rPr>
              <a:t>BAT</a:t>
            </a:r>
            <a:endParaRPr lang="en-US" altLang="id-ID" dirty="0"/>
          </a:p>
        </p:txBody>
      </p:sp>
      <p:sp>
        <p:nvSpPr>
          <p:cNvPr id="47113" name="Oval 40"/>
          <p:cNvSpPr>
            <a:spLocks noChangeArrowheads="1"/>
          </p:cNvSpPr>
          <p:nvPr/>
        </p:nvSpPr>
        <p:spPr bwMode="auto">
          <a:xfrm>
            <a:off x="3505200" y="4267200"/>
            <a:ext cx="819150" cy="1600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altLang="id-ID" sz="1000" dirty="0" smtClean="0">
              <a:cs typeface="Times New Roman" pitchFamily="18" charset="0"/>
            </a:endParaRPr>
          </a:p>
          <a:p>
            <a:pPr algn="ctr"/>
            <a:endParaRPr lang="en-US" altLang="id-ID" sz="1000" dirty="0" smtClean="0">
              <a:cs typeface="Times New Roman" pitchFamily="18" charset="0"/>
            </a:endParaRPr>
          </a:p>
          <a:p>
            <a:pPr algn="ctr"/>
            <a:r>
              <a:rPr lang="en-US" altLang="id-ID" sz="1000" dirty="0" smtClean="0">
                <a:cs typeface="Times New Roman" pitchFamily="18" charset="0"/>
              </a:rPr>
              <a:t>FIQIH</a:t>
            </a:r>
            <a:endParaRPr lang="id-ID" altLang="id-ID" sz="600" dirty="0"/>
          </a:p>
          <a:p>
            <a:pPr algn="ctr"/>
            <a:r>
              <a:rPr lang="en-US" altLang="id-ID" sz="1000" dirty="0">
                <a:cs typeface="Times New Roman" pitchFamily="18" charset="0"/>
              </a:rPr>
              <a:t>MAZ</a:t>
            </a:r>
            <a:endParaRPr lang="id-ID" altLang="id-ID" sz="600" dirty="0"/>
          </a:p>
          <a:p>
            <a:pPr algn="ctr"/>
            <a:r>
              <a:rPr lang="en-US" altLang="id-ID" sz="1000" dirty="0">
                <a:cs typeface="Times New Roman" pitchFamily="18" charset="0"/>
              </a:rPr>
              <a:t>HAB</a:t>
            </a:r>
            <a:endParaRPr lang="en-US" altLang="id-ID" dirty="0"/>
          </a:p>
        </p:txBody>
      </p:sp>
      <p:sp>
        <p:nvSpPr>
          <p:cNvPr id="47114" name="Oval 41"/>
          <p:cNvSpPr>
            <a:spLocks noChangeArrowheads="1"/>
          </p:cNvSpPr>
          <p:nvPr/>
        </p:nvSpPr>
        <p:spPr bwMode="auto">
          <a:xfrm>
            <a:off x="5235575" y="4267200"/>
            <a:ext cx="860425" cy="1627188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altLang="id-ID" sz="1000" dirty="0" smtClean="0">
              <a:cs typeface="Times New Roman" pitchFamily="18" charset="0"/>
            </a:endParaRPr>
          </a:p>
          <a:p>
            <a:pPr algn="ctr"/>
            <a:endParaRPr lang="en-US" altLang="id-ID" sz="1000" dirty="0" smtClean="0">
              <a:cs typeface="Times New Roman" pitchFamily="18" charset="0"/>
            </a:endParaRPr>
          </a:p>
          <a:p>
            <a:pPr algn="ctr"/>
            <a:r>
              <a:rPr lang="en-US" altLang="id-ID" sz="1000" dirty="0" smtClean="0">
                <a:cs typeface="Times New Roman" pitchFamily="18" charset="0"/>
              </a:rPr>
              <a:t>FIQIH </a:t>
            </a:r>
            <a:endParaRPr lang="id-ID" altLang="id-ID" sz="600" dirty="0"/>
          </a:p>
          <a:p>
            <a:pPr algn="ctr"/>
            <a:r>
              <a:rPr lang="en-US" altLang="id-ID" sz="1000" dirty="0">
                <a:cs typeface="Times New Roman" pitchFamily="18" charset="0"/>
              </a:rPr>
              <a:t>BARU</a:t>
            </a:r>
            <a:endParaRPr lang="en-US" altLang="id-ID" dirty="0"/>
          </a:p>
        </p:txBody>
      </p:sp>
      <p:sp>
        <p:nvSpPr>
          <p:cNvPr id="47115" name="Rectangle 42"/>
          <p:cNvSpPr>
            <a:spLocks noChangeArrowheads="1"/>
          </p:cNvSpPr>
          <p:nvPr/>
        </p:nvSpPr>
        <p:spPr bwMode="auto">
          <a:xfrm>
            <a:off x="6440488" y="2362200"/>
            <a:ext cx="2017712" cy="2524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id-ID" sz="1000" b="1" dirty="0">
                <a:cs typeface="Times New Roman" pitchFamily="18" charset="0"/>
              </a:rPr>
              <a:t>WILAYAH WAHYU (</a:t>
            </a:r>
            <a:r>
              <a:rPr lang="en-US" altLang="id-ID" sz="1000" b="1" i="1" dirty="0">
                <a:cs typeface="Times New Roman" pitchFamily="18" charset="0"/>
              </a:rPr>
              <a:t>MUTLAK</a:t>
            </a:r>
            <a:r>
              <a:rPr lang="en-US" altLang="id-ID" sz="1000" b="1" dirty="0">
                <a:cs typeface="Times New Roman" pitchFamily="18" charset="0"/>
              </a:rPr>
              <a:t>)</a:t>
            </a:r>
            <a:endParaRPr lang="en-US" altLang="id-ID" dirty="0"/>
          </a:p>
        </p:txBody>
      </p:sp>
      <p:sp>
        <p:nvSpPr>
          <p:cNvPr id="47116" name="Rectangle 43"/>
          <p:cNvSpPr>
            <a:spLocks noChangeArrowheads="1"/>
          </p:cNvSpPr>
          <p:nvPr/>
        </p:nvSpPr>
        <p:spPr bwMode="auto">
          <a:xfrm>
            <a:off x="6400800" y="3111500"/>
            <a:ext cx="2063750" cy="2365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id-ID" sz="1000" b="1" dirty="0">
                <a:cs typeface="Times New Roman" pitchFamily="18" charset="0"/>
              </a:rPr>
              <a:t> WILAYAH PEMIKIRAN (</a:t>
            </a:r>
            <a:r>
              <a:rPr lang="en-US" altLang="id-ID" sz="1000" b="1" i="1" dirty="0">
                <a:cs typeface="Times New Roman" pitchFamily="18" charset="0"/>
              </a:rPr>
              <a:t>NISBI</a:t>
            </a:r>
            <a:r>
              <a:rPr lang="en-US" altLang="id-ID" sz="1000" b="1" dirty="0">
                <a:cs typeface="Times New Roman" pitchFamily="18" charset="0"/>
              </a:rPr>
              <a:t>)</a:t>
            </a:r>
            <a:endParaRPr lang="en-US" altLang="id-ID" dirty="0"/>
          </a:p>
        </p:txBody>
      </p:sp>
      <p:sp>
        <p:nvSpPr>
          <p:cNvPr id="47117" name="Rectangle 45"/>
          <p:cNvSpPr>
            <a:spLocks noChangeArrowheads="1"/>
          </p:cNvSpPr>
          <p:nvPr/>
        </p:nvSpPr>
        <p:spPr bwMode="auto">
          <a:xfrm>
            <a:off x="2316163" y="3581400"/>
            <a:ext cx="2027237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id-ID" sz="1000" dirty="0">
                <a:cs typeface="Times New Roman" pitchFamily="18" charset="0"/>
              </a:rPr>
              <a:t>ZAMAN DAN BUDAYA</a:t>
            </a:r>
            <a:endParaRPr lang="id-ID" altLang="id-ID" sz="600" dirty="0"/>
          </a:p>
          <a:p>
            <a:pPr algn="ctr"/>
            <a:r>
              <a:rPr lang="en-US" altLang="id-ID" sz="1400" dirty="0">
                <a:cs typeface="Times New Roman" pitchFamily="18" charset="0"/>
              </a:rPr>
              <a:t>AGRARIS</a:t>
            </a:r>
            <a:endParaRPr lang="id-ID" altLang="id-ID" sz="1400" dirty="0"/>
          </a:p>
          <a:p>
            <a:endParaRPr lang="id-ID" altLang="id-ID" dirty="0"/>
          </a:p>
        </p:txBody>
      </p:sp>
      <p:sp>
        <p:nvSpPr>
          <p:cNvPr id="47118" name="Rectangle 48"/>
          <p:cNvSpPr>
            <a:spLocks noChangeArrowheads="1"/>
          </p:cNvSpPr>
          <p:nvPr/>
        </p:nvSpPr>
        <p:spPr bwMode="auto">
          <a:xfrm>
            <a:off x="762000" y="4419600"/>
            <a:ext cx="798513" cy="1371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id-ID" sz="1000" dirty="0" smtClean="0">
              <a:cs typeface="Times New Roman" pitchFamily="18" charset="0"/>
            </a:endParaRPr>
          </a:p>
          <a:p>
            <a:endParaRPr lang="en-US" altLang="id-ID" sz="1000" dirty="0" smtClean="0">
              <a:cs typeface="Times New Roman" pitchFamily="18" charset="0"/>
            </a:endParaRPr>
          </a:p>
          <a:p>
            <a:endParaRPr lang="en-US" altLang="id-ID" sz="1000" dirty="0" smtClean="0">
              <a:cs typeface="Times New Roman" pitchFamily="18" charset="0"/>
            </a:endParaRPr>
          </a:p>
          <a:p>
            <a:r>
              <a:rPr lang="en-US" altLang="id-ID" sz="1000" dirty="0" smtClean="0">
                <a:cs typeface="Times New Roman" pitchFamily="18" charset="0"/>
              </a:rPr>
              <a:t>MASA</a:t>
            </a:r>
            <a:endParaRPr lang="id-ID" altLang="id-ID" sz="600" dirty="0"/>
          </a:p>
          <a:p>
            <a:r>
              <a:rPr lang="en-US" altLang="id-ID" sz="1000" dirty="0">
                <a:cs typeface="Times New Roman" pitchFamily="18" charset="0"/>
              </a:rPr>
              <a:t>JAHILIAH</a:t>
            </a:r>
            <a:endParaRPr lang="en-US" altLang="id-ID" dirty="0"/>
          </a:p>
        </p:txBody>
      </p:sp>
      <p:sp>
        <p:nvSpPr>
          <p:cNvPr id="47119" name="AutoShape 49"/>
          <p:cNvSpPr>
            <a:spLocks noChangeArrowheads="1"/>
          </p:cNvSpPr>
          <p:nvPr/>
        </p:nvSpPr>
        <p:spPr bwMode="auto">
          <a:xfrm>
            <a:off x="7018337" y="4495800"/>
            <a:ext cx="1135063" cy="1285875"/>
          </a:xfrm>
          <a:prstGeom prst="hexagon">
            <a:avLst>
              <a:gd name="adj" fmla="val 26403"/>
              <a:gd name="vf" fmla="val 115470"/>
            </a:avLst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altLang="id-ID" sz="1200" dirty="0" smtClean="0">
              <a:cs typeface="Times New Roman" pitchFamily="18" charset="0"/>
            </a:endParaRPr>
          </a:p>
          <a:p>
            <a:pPr algn="ctr"/>
            <a:r>
              <a:rPr lang="en-US" altLang="id-ID" sz="1200" smtClean="0">
                <a:cs typeface="Times New Roman" pitchFamily="18" charset="0"/>
              </a:rPr>
              <a:t>FIQIH</a:t>
            </a:r>
            <a:endParaRPr lang="en-US" altLang="id-ID" sz="1200" dirty="0" smtClean="0">
              <a:cs typeface="Times New Roman" pitchFamily="18" charset="0"/>
            </a:endParaRPr>
          </a:p>
          <a:p>
            <a:pPr algn="ctr"/>
            <a:r>
              <a:rPr lang="en-US" altLang="id-ID" sz="1200" dirty="0" smtClean="0">
                <a:cs typeface="Times New Roman" pitchFamily="18" charset="0"/>
              </a:rPr>
              <a:t>???</a:t>
            </a:r>
            <a:endParaRPr lang="en-US" altLang="id-ID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28650" y="2897188"/>
            <a:ext cx="7829550" cy="3651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121" name="Rectangle 9"/>
          <p:cNvSpPr>
            <a:spLocks noChangeArrowheads="1"/>
          </p:cNvSpPr>
          <p:nvPr/>
        </p:nvSpPr>
        <p:spPr bwMode="auto">
          <a:xfrm>
            <a:off x="5059363" y="3581400"/>
            <a:ext cx="1341437" cy="6429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id-ID" sz="1000" dirty="0">
                <a:cs typeface="Times New Roman" pitchFamily="18" charset="0"/>
              </a:rPr>
              <a:t>ZAMAN DAN BUDAYA</a:t>
            </a:r>
            <a:endParaRPr lang="id-ID" altLang="id-ID" sz="600" dirty="0"/>
          </a:p>
          <a:p>
            <a:pPr algn="ctr"/>
            <a:r>
              <a:rPr lang="en-US" altLang="id-ID" sz="1400" dirty="0">
                <a:cs typeface="Times New Roman" pitchFamily="18" charset="0"/>
              </a:rPr>
              <a:t>INDUSTRI</a:t>
            </a:r>
            <a:endParaRPr lang="id-ID" altLang="id-ID" sz="1400" dirty="0"/>
          </a:p>
          <a:p>
            <a:endParaRPr lang="id-ID" altLang="id-ID" dirty="0"/>
          </a:p>
        </p:txBody>
      </p:sp>
      <p:sp>
        <p:nvSpPr>
          <p:cNvPr id="47122" name="Rectangle 8"/>
          <p:cNvSpPr>
            <a:spLocks noChangeArrowheads="1"/>
          </p:cNvSpPr>
          <p:nvPr/>
        </p:nvSpPr>
        <p:spPr bwMode="auto">
          <a:xfrm>
            <a:off x="6842125" y="3479800"/>
            <a:ext cx="1463675" cy="787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id-ID" sz="1000" dirty="0">
                <a:cs typeface="Times New Roman" pitchFamily="18" charset="0"/>
              </a:rPr>
              <a:t>ZAMAN DAN BUDAYA </a:t>
            </a:r>
            <a:r>
              <a:rPr lang="en-US" altLang="id-ID" sz="1400" dirty="0" smtClean="0">
                <a:cs typeface="Times New Roman" pitchFamily="18" charset="0"/>
              </a:rPr>
              <a:t>INFORMASI/  </a:t>
            </a:r>
          </a:p>
          <a:p>
            <a:r>
              <a:rPr lang="en-US" altLang="id-ID" sz="1400" dirty="0" smtClean="0">
                <a:cs typeface="Times New Roman" pitchFamily="18" charset="0"/>
              </a:rPr>
              <a:t>BIO TEKNOLOGI </a:t>
            </a:r>
            <a:endParaRPr lang="id-ID" altLang="id-ID" sz="1400" dirty="0"/>
          </a:p>
          <a:p>
            <a:endParaRPr lang="id-ID" altLang="id-ID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767138" y="8335963"/>
            <a:ext cx="727075" cy="0"/>
          </a:xfrm>
          <a:prstGeom prst="straightConnector1">
            <a:avLst/>
          </a:prstGeom>
          <a:ln>
            <a:prstDash val="lgDash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81000" y="6084888"/>
            <a:ext cx="8153400" cy="36512"/>
          </a:xfrm>
          <a:prstGeom prst="straightConnector1">
            <a:avLst/>
          </a:prstGeom>
          <a:ln w="12700"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28" name="Rectangle 5"/>
          <p:cNvSpPr>
            <a:spLocks noChangeArrowheads="1"/>
          </p:cNvSpPr>
          <p:nvPr/>
        </p:nvSpPr>
        <p:spPr bwMode="auto">
          <a:xfrm>
            <a:off x="5303838" y="6248400"/>
            <a:ext cx="3230562" cy="385763"/>
          </a:xfrm>
          <a:prstGeom prst="rect">
            <a:avLst/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id-ID" sz="1200" i="1">
                <a:cs typeface="Times New Roman" pitchFamily="18" charset="0"/>
              </a:rPr>
              <a:t>arah perkembangan budaya / masyarakat</a:t>
            </a:r>
            <a:endParaRPr lang="en-US" altLang="id-ID"/>
          </a:p>
        </p:txBody>
      </p:sp>
      <p:sp>
        <p:nvSpPr>
          <p:cNvPr id="47130" name="Rectangle 4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id-ID" altLang="id-ID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14/06/2015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1AFE-86ED-4421-8180-99C6D0CDB5FA}" type="slidenum">
              <a:rPr lang="id-ID"/>
              <a:pPr/>
              <a:t>26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>
            <a:off x="1884363" y="3505200"/>
            <a:ext cx="36512" cy="2511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609600" y="3581400"/>
            <a:ext cx="12192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id-ID" sz="1000" dirty="0">
                <a:cs typeface="Times New Roman" pitchFamily="18" charset="0"/>
              </a:rPr>
              <a:t>ZAMAN </a:t>
            </a:r>
            <a:r>
              <a:rPr lang="en-US" altLang="id-ID" sz="1200" dirty="0" smtClean="0">
                <a:cs typeface="Times New Roman" pitchFamily="18" charset="0"/>
              </a:rPr>
              <a:t> </a:t>
            </a:r>
          </a:p>
          <a:p>
            <a:pPr algn="ctr"/>
            <a:r>
              <a:rPr lang="en-US" altLang="id-ID" sz="1400" dirty="0" smtClean="0">
                <a:cs typeface="Times New Roman" pitchFamily="18" charset="0"/>
              </a:rPr>
              <a:t>NOMADEN</a:t>
            </a:r>
            <a:endParaRPr lang="id-ID" altLang="id-ID" sz="1400" dirty="0"/>
          </a:p>
          <a:p>
            <a:endParaRPr lang="id-ID" alt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KEPUSTAKAAN: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pPr marL="566738" indent="-566738">
              <a:buNone/>
              <a:tabLst>
                <a:tab pos="509588" algn="l"/>
              </a:tabLst>
            </a:pPr>
            <a:r>
              <a:rPr lang="en-US" dirty="0" smtClean="0"/>
              <a:t>Abdullah </a:t>
            </a:r>
            <a:r>
              <a:rPr lang="en-US" dirty="0" err="1" smtClean="0"/>
              <a:t>Saeed</a:t>
            </a:r>
            <a:r>
              <a:rPr lang="en-US" dirty="0" smtClean="0"/>
              <a:t>, </a:t>
            </a:r>
            <a:r>
              <a:rPr lang="en-US" i="1" dirty="0" smtClean="0"/>
              <a:t>Al-Quran </a:t>
            </a:r>
            <a:r>
              <a:rPr lang="en-US" i="1" dirty="0" err="1" smtClean="0"/>
              <a:t>abad</a:t>
            </a:r>
            <a:r>
              <a:rPr lang="en-US" i="1" dirty="0" smtClean="0"/>
              <a:t> 21, </a:t>
            </a:r>
            <a:r>
              <a:rPr lang="en-US" i="1" dirty="0" err="1" smtClean="0"/>
              <a:t>Tafsir</a:t>
            </a:r>
            <a:r>
              <a:rPr lang="en-US" i="1" dirty="0" smtClean="0"/>
              <a:t> </a:t>
            </a:r>
            <a:r>
              <a:rPr lang="en-US" i="1" dirty="0" err="1" smtClean="0"/>
              <a:t>Kontekstual</a:t>
            </a:r>
            <a:r>
              <a:rPr lang="en-US" dirty="0" smtClean="0"/>
              <a:t>, </a:t>
            </a:r>
            <a:r>
              <a:rPr lang="en-US" dirty="0" err="1" smtClean="0"/>
              <a:t>Mizan</a:t>
            </a:r>
            <a:r>
              <a:rPr lang="en-US" dirty="0" smtClean="0"/>
              <a:t>, Bandung, 2016; </a:t>
            </a:r>
          </a:p>
          <a:p>
            <a:pPr marL="566738" indent="-566738">
              <a:buNone/>
              <a:tabLst>
                <a:tab pos="347663" algn="l"/>
              </a:tabLst>
            </a:pPr>
            <a:r>
              <a:rPr lang="en-US" dirty="0" smtClean="0"/>
              <a:t>Abdullah </a:t>
            </a:r>
            <a:r>
              <a:rPr lang="en-US" dirty="0" err="1" smtClean="0"/>
              <a:t>Saeed</a:t>
            </a:r>
            <a:r>
              <a:rPr lang="en-US" dirty="0" smtClean="0"/>
              <a:t>, </a:t>
            </a:r>
            <a:r>
              <a:rPr lang="en-US" i="1" dirty="0" err="1" smtClean="0"/>
              <a:t>Paradigma</a:t>
            </a:r>
            <a:r>
              <a:rPr lang="en-US" i="1" dirty="0" smtClean="0"/>
              <a:t>, </a:t>
            </a:r>
            <a:r>
              <a:rPr lang="en-US" i="1" dirty="0" err="1" smtClean="0"/>
              <a:t>Prinsip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Methode</a:t>
            </a:r>
            <a:r>
              <a:rPr lang="en-US" i="1" dirty="0" smtClean="0"/>
              <a:t> </a:t>
            </a:r>
            <a:r>
              <a:rPr lang="en-US" i="1" dirty="0" err="1" smtClean="0"/>
              <a:t>Penafsiran</a:t>
            </a:r>
            <a:r>
              <a:rPr lang="en-US" i="1" dirty="0" smtClean="0"/>
              <a:t> </a:t>
            </a:r>
            <a:r>
              <a:rPr lang="en-US" i="1" dirty="0" err="1" smtClean="0"/>
              <a:t>Kontekstualis</a:t>
            </a:r>
            <a:r>
              <a:rPr lang="en-US" i="1" dirty="0" smtClean="0"/>
              <a:t> </a:t>
            </a:r>
            <a:r>
              <a:rPr lang="en-US" i="1" dirty="0" err="1" smtClean="0"/>
              <a:t>atas</a:t>
            </a:r>
            <a:r>
              <a:rPr lang="en-US" i="1" dirty="0" smtClean="0"/>
              <a:t> al-Qur’an</a:t>
            </a:r>
            <a:r>
              <a:rPr lang="en-US" dirty="0" smtClean="0"/>
              <a:t>, </a:t>
            </a:r>
            <a:r>
              <a:rPr lang="en-US" dirty="0" err="1" smtClean="0"/>
              <a:t>Baitul</a:t>
            </a:r>
            <a:r>
              <a:rPr lang="en-US" dirty="0" smtClean="0"/>
              <a:t> </a:t>
            </a:r>
            <a:r>
              <a:rPr lang="en-US" dirty="0" err="1" smtClean="0"/>
              <a:t>Hikmah</a:t>
            </a:r>
            <a:r>
              <a:rPr lang="en-US" dirty="0" smtClean="0"/>
              <a:t> Press, Yogyakarta, cet. 1, 2016; </a:t>
            </a:r>
          </a:p>
          <a:p>
            <a:pPr marL="566738" indent="-566738">
              <a:buNone/>
              <a:tabLst>
                <a:tab pos="347663" algn="l"/>
              </a:tabLst>
            </a:pPr>
            <a:r>
              <a:rPr lang="en-US" dirty="0" smtClean="0"/>
              <a:t>Abraham Amos, H.F., </a:t>
            </a:r>
            <a:r>
              <a:rPr lang="en-US" i="1" dirty="0" err="1" smtClean="0"/>
              <a:t>Sistem</a:t>
            </a:r>
            <a:r>
              <a:rPr lang="en-US" i="1" dirty="0" smtClean="0"/>
              <a:t> </a:t>
            </a:r>
            <a:r>
              <a:rPr lang="en-US" i="1" dirty="0" err="1" smtClean="0"/>
              <a:t>Ketatanegaraan</a:t>
            </a:r>
            <a:r>
              <a:rPr lang="en-US" i="1" dirty="0" smtClean="0"/>
              <a:t> Indonesia (Dari ORLA, ORBA </a:t>
            </a:r>
            <a:r>
              <a:rPr lang="en-US" i="1" dirty="0" err="1" smtClean="0"/>
              <a:t>sampai</a:t>
            </a:r>
            <a:r>
              <a:rPr lang="en-US" i="1" dirty="0" smtClean="0"/>
              <a:t> </a:t>
            </a:r>
            <a:r>
              <a:rPr lang="en-US" i="1" dirty="0" err="1" smtClean="0"/>
              <a:t>Reformasi</a:t>
            </a:r>
            <a:r>
              <a:rPr lang="en-US" dirty="0" smtClean="0"/>
              <a:t>), Raja </a:t>
            </a:r>
            <a:r>
              <a:rPr lang="en-US" dirty="0" err="1" smtClean="0"/>
              <a:t>Grafindo</a:t>
            </a:r>
            <a:r>
              <a:rPr lang="en-US" dirty="0" smtClean="0"/>
              <a:t> </a:t>
            </a:r>
            <a:r>
              <a:rPr lang="en-US" dirty="0" err="1" smtClean="0"/>
              <a:t>Persada</a:t>
            </a:r>
            <a:r>
              <a:rPr lang="en-US" dirty="0" smtClean="0"/>
              <a:t>, Jakarta, cet. 1, 2005;</a:t>
            </a:r>
          </a:p>
          <a:p>
            <a:pPr marL="566738" indent="-566738">
              <a:buNone/>
              <a:tabLst>
                <a:tab pos="347663" algn="l"/>
              </a:tabLst>
            </a:pPr>
            <a:r>
              <a:rPr lang="en-US" dirty="0" err="1" smtClean="0"/>
              <a:t>Heddy</a:t>
            </a:r>
            <a:r>
              <a:rPr lang="en-US" dirty="0" smtClean="0"/>
              <a:t> </a:t>
            </a:r>
            <a:r>
              <a:rPr lang="en-US" dirty="0" err="1" smtClean="0"/>
              <a:t>Shri</a:t>
            </a:r>
            <a:r>
              <a:rPr lang="en-US" dirty="0" smtClean="0"/>
              <a:t> Ahimsa Putra, </a:t>
            </a:r>
            <a:r>
              <a:rPr lang="en-US" i="1" dirty="0" err="1" smtClean="0"/>
              <a:t>Paradigma</a:t>
            </a:r>
            <a:r>
              <a:rPr lang="en-US" i="1" dirty="0" smtClean="0"/>
              <a:t> </a:t>
            </a:r>
            <a:r>
              <a:rPr lang="en-US" i="1" dirty="0" err="1" smtClean="0"/>
              <a:t>Profetik</a:t>
            </a:r>
            <a:r>
              <a:rPr lang="en-US" i="1" dirty="0" smtClean="0"/>
              <a:t> Islam, </a:t>
            </a:r>
            <a:r>
              <a:rPr lang="en-US" i="1" dirty="0" err="1" smtClean="0"/>
              <a:t>Epistemologi</a:t>
            </a:r>
            <a:r>
              <a:rPr lang="en-US" i="1" dirty="0" smtClean="0"/>
              <a:t>, </a:t>
            </a:r>
            <a:r>
              <a:rPr lang="en-US" i="1" dirty="0" err="1" smtClean="0"/>
              <a:t>Etos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Model</a:t>
            </a:r>
            <a:r>
              <a:rPr lang="en-US" dirty="0" smtClean="0"/>
              <a:t>, </a:t>
            </a:r>
            <a:r>
              <a:rPr lang="en-US" dirty="0" err="1" smtClean="0"/>
              <a:t>Gadjah</a:t>
            </a:r>
            <a:r>
              <a:rPr lang="en-US" dirty="0" smtClean="0"/>
              <a:t> </a:t>
            </a:r>
            <a:r>
              <a:rPr lang="en-US" dirty="0" err="1" smtClean="0"/>
              <a:t>Mada</a:t>
            </a:r>
            <a:r>
              <a:rPr lang="en-US" dirty="0" smtClean="0"/>
              <a:t> University Press, Yogyakarta, cet. 1, 2016; </a:t>
            </a:r>
          </a:p>
          <a:p>
            <a:pPr marL="566738" indent="-566738">
              <a:buNone/>
              <a:tabLst>
                <a:tab pos="347663" algn="l"/>
              </a:tabLst>
            </a:pPr>
            <a:r>
              <a:rPr lang="en-US" dirty="0" err="1" smtClean="0"/>
              <a:t>Syahrin</a:t>
            </a:r>
            <a:r>
              <a:rPr lang="en-US" dirty="0" smtClean="0"/>
              <a:t> </a:t>
            </a:r>
            <a:r>
              <a:rPr lang="en-US" dirty="0" err="1" smtClean="0"/>
              <a:t>Harahap</a:t>
            </a:r>
            <a:r>
              <a:rPr lang="en-US" dirty="0" smtClean="0"/>
              <a:t>, </a:t>
            </a:r>
            <a:r>
              <a:rPr lang="en-US" i="1" dirty="0" smtClean="0"/>
              <a:t>Islam &amp; </a:t>
            </a:r>
            <a:r>
              <a:rPr lang="en-US" i="1" dirty="0" err="1" smtClean="0"/>
              <a:t>Modernitas</a:t>
            </a:r>
            <a:r>
              <a:rPr lang="en-US" i="1" dirty="0" smtClean="0"/>
              <a:t>, Dari </a:t>
            </a:r>
            <a:r>
              <a:rPr lang="en-US" i="1" dirty="0" err="1" smtClean="0"/>
              <a:t>Teori</a:t>
            </a:r>
            <a:r>
              <a:rPr lang="en-US" i="1" dirty="0" smtClean="0"/>
              <a:t> </a:t>
            </a:r>
            <a:r>
              <a:rPr lang="en-US" i="1" dirty="0" err="1" smtClean="0"/>
              <a:t>Modernisasi</a:t>
            </a:r>
            <a:r>
              <a:rPr lang="en-US" i="1" dirty="0" smtClean="0"/>
              <a:t> </a:t>
            </a:r>
            <a:r>
              <a:rPr lang="en-US" i="1" dirty="0" err="1" smtClean="0"/>
              <a:t>hingga</a:t>
            </a:r>
            <a:r>
              <a:rPr lang="en-US" i="1" dirty="0" smtClean="0"/>
              <a:t> </a:t>
            </a:r>
            <a:r>
              <a:rPr lang="en-US" i="1" dirty="0" err="1" smtClean="0"/>
              <a:t>Penegakan</a:t>
            </a:r>
            <a:r>
              <a:rPr lang="en-US" i="1" dirty="0" smtClean="0"/>
              <a:t> </a:t>
            </a:r>
            <a:r>
              <a:rPr lang="en-US" i="1" dirty="0" err="1" smtClean="0"/>
              <a:t>Kesalehan</a:t>
            </a:r>
            <a:r>
              <a:rPr lang="en-US" i="1" dirty="0" smtClean="0"/>
              <a:t> Modern</a:t>
            </a:r>
            <a:r>
              <a:rPr lang="en-US" dirty="0" smtClean="0"/>
              <a:t>, </a:t>
            </a:r>
            <a:r>
              <a:rPr lang="en-US" dirty="0" err="1" smtClean="0"/>
              <a:t>Kencana</a:t>
            </a:r>
            <a:r>
              <a:rPr lang="en-US" dirty="0" smtClean="0"/>
              <a:t>, Jakarta, cet. 1, 2015; </a:t>
            </a:r>
          </a:p>
          <a:p>
            <a:pPr marL="566738" indent="-566738">
              <a:buNone/>
              <a:tabLst>
                <a:tab pos="347663" algn="l"/>
              </a:tabLst>
            </a:pPr>
            <a:r>
              <a:rPr lang="en-US" dirty="0" err="1" smtClean="0"/>
              <a:t>Wael</a:t>
            </a:r>
            <a:r>
              <a:rPr lang="en-US" dirty="0" smtClean="0"/>
              <a:t> B </a:t>
            </a:r>
            <a:r>
              <a:rPr lang="en-US" dirty="0" err="1" smtClean="0"/>
              <a:t>Hallaq</a:t>
            </a:r>
            <a:r>
              <a:rPr lang="en-US" dirty="0" smtClean="0"/>
              <a:t>, </a:t>
            </a:r>
            <a:r>
              <a:rPr lang="en-US" i="1" dirty="0" err="1" smtClean="0"/>
              <a:t>Ancaman</a:t>
            </a:r>
            <a:r>
              <a:rPr lang="en-US" i="1" dirty="0" smtClean="0"/>
              <a:t> </a:t>
            </a:r>
            <a:r>
              <a:rPr lang="en-US" i="1" dirty="0" err="1" smtClean="0"/>
              <a:t>Pardigma</a:t>
            </a:r>
            <a:r>
              <a:rPr lang="en-US" i="1" dirty="0" smtClean="0"/>
              <a:t> Negara </a:t>
            </a:r>
            <a:r>
              <a:rPr lang="en-US" i="1" smtClean="0"/>
              <a:t>Bangsa</a:t>
            </a:r>
            <a:r>
              <a:rPr lang="en-US" i="1" dirty="0" smtClean="0"/>
              <a:t>: Islam, </a:t>
            </a:r>
            <a:r>
              <a:rPr lang="en-US" i="1" dirty="0" err="1" smtClean="0"/>
              <a:t>Politik</a:t>
            </a:r>
            <a:r>
              <a:rPr lang="en-US" i="1" dirty="0" smtClean="0"/>
              <a:t>, </a:t>
            </a:r>
            <a:r>
              <a:rPr lang="en-US" i="1" dirty="0" err="1" smtClean="0"/>
              <a:t>dan</a:t>
            </a:r>
            <a:r>
              <a:rPr lang="en-US" i="1" dirty="0" smtClean="0"/>
              <a:t> Problem Moral </a:t>
            </a:r>
            <a:r>
              <a:rPr lang="en-US" i="1" dirty="0" err="1" smtClean="0"/>
              <a:t>Modernitas</a:t>
            </a:r>
            <a:r>
              <a:rPr lang="en-US" i="1" dirty="0" smtClean="0"/>
              <a:t>, </a:t>
            </a:r>
            <a:r>
              <a:rPr lang="en-US" i="1" dirty="0" err="1" smtClean="0"/>
              <a:t>Suka</a:t>
            </a:r>
            <a:r>
              <a:rPr lang="en-US" i="1" dirty="0" smtClean="0"/>
              <a:t> Press, Yogyakarta, cet. 1, 20 15.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sz="40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/>
          </a:bodyPr>
          <a:lstStyle/>
          <a:p>
            <a:pPr algn="ctr">
              <a:lnSpc>
                <a:spcPct val="80000"/>
              </a:lnSpc>
              <a:buNone/>
            </a:pPr>
            <a:endParaRPr lang="en-US" sz="2800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800" dirty="0" err="1" smtClean="0"/>
              <a:t>Akhirnya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Allah </a:t>
            </a:r>
            <a:r>
              <a:rPr lang="en-US" sz="2800" dirty="0" err="1" smtClean="0"/>
              <a:t>penulis</a:t>
            </a:r>
            <a:r>
              <a:rPr lang="en-US" sz="2800" dirty="0" smtClean="0"/>
              <a:t> </a:t>
            </a:r>
            <a:r>
              <a:rPr lang="en-US" sz="2800" dirty="0" err="1" smtClean="0"/>
              <a:t>berserah</a:t>
            </a:r>
            <a:r>
              <a:rPr lang="en-US" sz="2800" dirty="0" smtClean="0"/>
              <a:t> </a:t>
            </a:r>
            <a:r>
              <a:rPr lang="en-US" sz="2800" dirty="0" err="1" smtClean="0"/>
              <a:t>diri</a:t>
            </a:r>
            <a:endParaRPr lang="en-US" sz="2800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Nya</a:t>
            </a:r>
            <a:r>
              <a:rPr lang="en-US" sz="2800" dirty="0" smtClean="0"/>
              <a:t> </a:t>
            </a:r>
            <a:r>
              <a:rPr lang="en-US" sz="2800" dirty="0" err="1" smtClean="0"/>
              <a:t>dipersembahkan</a:t>
            </a:r>
            <a:r>
              <a:rPr lang="en-US" sz="2800" dirty="0" smtClean="0"/>
              <a:t> </a:t>
            </a:r>
            <a:r>
              <a:rPr lang="en-US" sz="2800" dirty="0" err="1" smtClean="0"/>
              <a:t>bakti</a:t>
            </a:r>
            <a:endParaRPr lang="en-US" sz="2800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Nya</a:t>
            </a:r>
            <a:r>
              <a:rPr lang="en-US" sz="2800" dirty="0" smtClean="0"/>
              <a:t> </a:t>
            </a:r>
            <a:r>
              <a:rPr lang="en-US" sz="2800" dirty="0" err="1" smtClean="0"/>
              <a:t>dimohon</a:t>
            </a:r>
            <a:r>
              <a:rPr lang="en-US" sz="2800" dirty="0" smtClean="0"/>
              <a:t> </a:t>
            </a:r>
            <a:r>
              <a:rPr lang="en-US" sz="2800" dirty="0" err="1" smtClean="0"/>
              <a:t>ampun</a:t>
            </a:r>
            <a:r>
              <a:rPr lang="en-US" sz="2800" dirty="0" smtClean="0"/>
              <a:t> </a:t>
            </a:r>
            <a:r>
              <a:rPr lang="en-US" sz="2800" dirty="0" err="1" smtClean="0"/>
              <a:t>sepenuh</a:t>
            </a:r>
            <a:r>
              <a:rPr lang="en-US" sz="2800" dirty="0" smtClean="0"/>
              <a:t> </a:t>
            </a:r>
            <a:r>
              <a:rPr lang="en-US" sz="2800" dirty="0" err="1" smtClean="0"/>
              <a:t>hati</a:t>
            </a:r>
            <a:endParaRPr lang="en-US" sz="2800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800" dirty="0" smtClean="0"/>
              <a:t>Dan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Nya</a:t>
            </a:r>
            <a:r>
              <a:rPr lang="en-US" sz="2800" dirty="0" smtClean="0"/>
              <a:t> </a:t>
            </a:r>
            <a:r>
              <a:rPr lang="en-US" sz="2800" dirty="0" err="1" smtClean="0"/>
              <a:t>dimohon</a:t>
            </a:r>
            <a:r>
              <a:rPr lang="en-US" sz="2800" dirty="0" smtClean="0"/>
              <a:t> </a:t>
            </a:r>
            <a:r>
              <a:rPr lang="en-US" sz="2800" dirty="0" err="1" smtClean="0"/>
              <a:t>hidayah</a:t>
            </a:r>
            <a:r>
              <a:rPr lang="en-US" sz="2800" dirty="0" smtClean="0"/>
              <a:t> </a:t>
            </a:r>
            <a:r>
              <a:rPr lang="en-US" sz="2800" dirty="0" err="1" smtClean="0"/>
              <a:t>pencerah</a:t>
            </a:r>
            <a:r>
              <a:rPr lang="en-US" sz="2800" dirty="0" smtClean="0"/>
              <a:t> </a:t>
            </a:r>
            <a:r>
              <a:rPr lang="en-US" sz="2800" dirty="0" err="1" smtClean="0"/>
              <a:t>nurani</a:t>
            </a:r>
            <a:endParaRPr lang="en-US" sz="2800" dirty="0"/>
          </a:p>
          <a:p>
            <a:pPr algn="ctr">
              <a:lnSpc>
                <a:spcPct val="80000"/>
              </a:lnSpc>
              <a:buFontTx/>
              <a:buNone/>
            </a:pPr>
            <a:endParaRPr lang="en-US" sz="2800" dirty="0" smtClean="0"/>
          </a:p>
          <a:p>
            <a:pPr algn="ctr">
              <a:lnSpc>
                <a:spcPct val="80000"/>
              </a:lnSpc>
              <a:buFontTx/>
              <a:buNone/>
            </a:pPr>
            <a:endParaRPr lang="en-US" sz="2800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800" dirty="0" err="1" smtClean="0"/>
              <a:t>Wallahu</a:t>
            </a:r>
            <a:r>
              <a:rPr lang="en-US" sz="2800" dirty="0" smtClean="0"/>
              <a:t> </a:t>
            </a:r>
            <a:r>
              <a:rPr lang="en-US" sz="2800" dirty="0" err="1" smtClean="0"/>
              <a:t>a`lam</a:t>
            </a:r>
            <a:r>
              <a:rPr lang="en-US" sz="2800" dirty="0" smtClean="0"/>
              <a:t> bi al-</a:t>
            </a:r>
            <a:r>
              <a:rPr lang="en-US" sz="2800" dirty="0" err="1" smtClean="0"/>
              <a:t>shawab</a:t>
            </a:r>
            <a:r>
              <a:rPr lang="en-US" sz="2800" dirty="0" smtClean="0"/>
              <a:t>, </a:t>
            </a:r>
            <a:r>
              <a:rPr lang="en-US" sz="2800" dirty="0" err="1" smtClean="0"/>
              <a:t>wa</a:t>
            </a:r>
            <a:r>
              <a:rPr lang="en-US" sz="2800" dirty="0" smtClean="0"/>
              <a:t> </a:t>
            </a:r>
            <a:r>
              <a:rPr lang="en-US" sz="2800" dirty="0" err="1" smtClean="0"/>
              <a:t>ilayh</a:t>
            </a:r>
            <a:r>
              <a:rPr lang="en-US" sz="2800" dirty="0" smtClean="0"/>
              <a:t> al-</a:t>
            </a:r>
            <a:r>
              <a:rPr lang="en-US" sz="2800" dirty="0" err="1" smtClean="0"/>
              <a:t>marji</a:t>
            </a:r>
            <a:r>
              <a:rPr lang="en-US" sz="2800" dirty="0" smtClean="0"/>
              <a:t>` </a:t>
            </a:r>
            <a:r>
              <a:rPr lang="en-US" sz="2800" dirty="0" err="1" smtClean="0"/>
              <a:t>wa</a:t>
            </a:r>
            <a:r>
              <a:rPr lang="en-US" sz="2800" dirty="0" smtClean="0"/>
              <a:t> al-</a:t>
            </a:r>
            <a:r>
              <a:rPr lang="en-US" sz="2800" dirty="0" err="1" smtClean="0"/>
              <a:t>ma`ab</a:t>
            </a:r>
            <a:endParaRPr lang="en-US" sz="2800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800" dirty="0" err="1" smtClean="0"/>
              <a:t>wa</a:t>
            </a:r>
            <a:r>
              <a:rPr lang="en-US" sz="2800" dirty="0" smtClean="0"/>
              <a:t> al-</a:t>
            </a:r>
            <a:r>
              <a:rPr lang="en-US" sz="2800" dirty="0" err="1" smtClean="0"/>
              <a:t>hamdu</a:t>
            </a:r>
            <a:r>
              <a:rPr lang="en-US" sz="2800" dirty="0" smtClean="0"/>
              <a:t> </a:t>
            </a:r>
            <a:r>
              <a:rPr lang="en-US" sz="2800" dirty="0" err="1" smtClean="0"/>
              <a:t>lillahi</a:t>
            </a:r>
            <a:r>
              <a:rPr lang="en-US" sz="2800" dirty="0" smtClean="0"/>
              <a:t> rabbi al-`</a:t>
            </a:r>
            <a:r>
              <a:rPr lang="en-US" sz="2800" dirty="0" err="1" smtClean="0"/>
              <a:t>alamin</a:t>
            </a:r>
            <a:endParaRPr lang="en-US" sz="2800" dirty="0" smtClean="0"/>
          </a:p>
          <a:p>
            <a:pPr algn="ctr">
              <a:lnSpc>
                <a:spcPct val="80000"/>
              </a:lnSpc>
              <a:buFontTx/>
              <a:buNone/>
            </a:pPr>
            <a:endParaRPr lang="en-US" sz="2800" dirty="0" smtClean="0"/>
          </a:p>
          <a:p>
            <a:pPr algn="ctr">
              <a:lnSpc>
                <a:spcPct val="80000"/>
              </a:lnSpc>
              <a:buFontTx/>
              <a:buNone/>
            </a:pPr>
            <a:endParaRPr lang="en-US" sz="2800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800" dirty="0"/>
              <a:t>Banda Aceh, </a:t>
            </a:r>
            <a:endParaRPr lang="en-US" sz="2800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800" dirty="0" smtClean="0"/>
              <a:t>3 </a:t>
            </a:r>
            <a:r>
              <a:rPr lang="en-US" sz="2800" dirty="0" err="1" smtClean="0"/>
              <a:t>Ramadhan</a:t>
            </a:r>
            <a:r>
              <a:rPr lang="en-US" sz="2800" dirty="0" smtClean="0"/>
              <a:t> 1437 </a:t>
            </a:r>
            <a:r>
              <a:rPr lang="en-US" sz="2800" dirty="0" err="1" smtClean="0"/>
              <a:t>bertepatan</a:t>
            </a:r>
            <a:r>
              <a:rPr lang="en-US" sz="2800" dirty="0" smtClean="0"/>
              <a:t> 8 </a:t>
            </a:r>
            <a:r>
              <a:rPr lang="en-US" sz="2800" dirty="0" err="1" smtClean="0"/>
              <a:t>Juni</a:t>
            </a:r>
            <a:r>
              <a:rPr lang="en-US" sz="2800" dirty="0" smtClean="0"/>
              <a:t> 2016</a:t>
            </a:r>
            <a:endParaRPr lang="id-ID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PEMILIHAN KHALIFAH PENGGANTI RASULULLAH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Sesudah</a:t>
            </a:r>
            <a:r>
              <a:rPr lang="en-US" dirty="0" smtClean="0"/>
              <a:t> </a:t>
            </a:r>
            <a:r>
              <a:rPr lang="en-US" dirty="0" err="1" smtClean="0"/>
              <a:t>Rasul</a:t>
            </a:r>
            <a:r>
              <a:rPr lang="en-US" dirty="0" smtClean="0"/>
              <a:t> </a:t>
            </a:r>
            <a:r>
              <a:rPr lang="en-US" dirty="0" err="1" smtClean="0"/>
              <a:t>wafat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Sahabat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pengganti</a:t>
            </a:r>
            <a:r>
              <a:rPr lang="en-US" dirty="0" smtClean="0"/>
              <a:t> </a:t>
            </a:r>
            <a:r>
              <a:rPr lang="en-US" dirty="0" err="1" smtClean="0"/>
              <a:t>beliau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demokratis</a:t>
            </a:r>
            <a:r>
              <a:rPr lang="en-US" dirty="0" smtClean="0"/>
              <a:t>, </a:t>
            </a:r>
            <a:r>
              <a:rPr lang="en-US" dirty="0" err="1" smtClean="0"/>
              <a:t>berturut-turut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khalifah</a:t>
            </a:r>
            <a:r>
              <a:rPr lang="en-US" dirty="0" smtClean="0"/>
              <a:t> yang </a:t>
            </a:r>
            <a:r>
              <a:rPr lang="en-US" dirty="0" err="1" smtClean="0"/>
              <a:t>berkuasa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35 </a:t>
            </a:r>
            <a:r>
              <a:rPr lang="en-US" dirty="0" err="1" smtClean="0"/>
              <a:t>tahun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Dari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dipilih</a:t>
            </a:r>
            <a:r>
              <a:rPr lang="en-US" dirty="0" smtClean="0"/>
              <a:t>, </a:t>
            </a:r>
            <a:r>
              <a:rPr lang="en-US" dirty="0" err="1" smtClean="0"/>
              <a:t>hanya</a:t>
            </a:r>
            <a:r>
              <a:rPr lang="en-US" dirty="0" smtClean="0"/>
              <a:t> yang </a:t>
            </a:r>
            <a:r>
              <a:rPr lang="en-US" dirty="0" err="1" smtClean="0"/>
              <a:t>pertama</a:t>
            </a:r>
            <a:r>
              <a:rPr lang="en-US" dirty="0" smtClean="0"/>
              <a:t> yang </a:t>
            </a:r>
            <a:r>
              <a:rPr lang="en-US" dirty="0" err="1" smtClean="0"/>
              <a:t>wafat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normal (</a:t>
            </a:r>
            <a:r>
              <a:rPr lang="en-US" dirty="0" err="1" smtClean="0"/>
              <a:t>alamiah</a:t>
            </a:r>
            <a:r>
              <a:rPr lang="en-US" dirty="0" smtClean="0"/>
              <a:t>), </a:t>
            </a:r>
            <a:r>
              <a:rPr lang="en-US" dirty="0" err="1" smtClean="0"/>
              <a:t>sedang</a:t>
            </a:r>
            <a:r>
              <a:rPr lang="en-US" dirty="0" smtClean="0"/>
              <a:t> yang </a:t>
            </a:r>
            <a:r>
              <a:rPr lang="en-US" dirty="0" err="1" smtClean="0"/>
              <a:t>selebihnya</a:t>
            </a:r>
            <a:r>
              <a:rPr lang="en-US" dirty="0" smtClean="0"/>
              <a:t> </a:t>
            </a:r>
            <a:r>
              <a:rPr lang="en-US" dirty="0" err="1" smtClean="0"/>
              <a:t>wafat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dibunuh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khalifah</a:t>
            </a:r>
            <a:r>
              <a:rPr lang="en-US" dirty="0" smtClean="0"/>
              <a:t> yang </a:t>
            </a:r>
            <a:r>
              <a:rPr lang="en-US" dirty="0" err="1" smtClean="0"/>
              <a:t>keempat</a:t>
            </a:r>
            <a:r>
              <a:rPr lang="en-US" dirty="0" smtClean="0"/>
              <a:t>, `Ali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kemelut</a:t>
            </a:r>
            <a:r>
              <a:rPr lang="en-US" dirty="0" smtClean="0"/>
              <a:t>; </a:t>
            </a:r>
            <a:r>
              <a:rPr lang="en-US" dirty="0" err="1" smtClean="0"/>
              <a:t>Mu`awiyah—gubernur</a:t>
            </a:r>
            <a:r>
              <a:rPr lang="en-US" dirty="0" smtClean="0"/>
              <a:t> </a:t>
            </a:r>
            <a:r>
              <a:rPr lang="en-US" dirty="0" err="1" smtClean="0"/>
              <a:t>Syam</a:t>
            </a:r>
            <a:r>
              <a:rPr lang="en-US" dirty="0" smtClean="0"/>
              <a:t>,  </a:t>
            </a:r>
            <a:r>
              <a:rPr lang="en-US" dirty="0" err="1" smtClean="0"/>
              <a:t>tidka</a:t>
            </a:r>
            <a:r>
              <a:rPr lang="en-US" dirty="0" smtClean="0"/>
              <a:t> </a:t>
            </a:r>
            <a:r>
              <a:rPr lang="en-US" dirty="0" err="1" smtClean="0"/>
              <a:t>mengakui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`Ali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mengangkat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penguasa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Syam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Ali </a:t>
            </a:r>
            <a:r>
              <a:rPr lang="en-US" dirty="0" err="1" smtClean="0"/>
              <a:t>tidka</a:t>
            </a:r>
            <a:r>
              <a:rPr lang="en-US" dirty="0" smtClean="0"/>
              <a:t> </a:t>
            </a:r>
            <a:r>
              <a:rPr lang="en-US" dirty="0" err="1" smtClean="0"/>
              <a:t>menjangkau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Pemerintahan</a:t>
            </a:r>
            <a:r>
              <a:rPr lang="en-US" dirty="0" smtClean="0"/>
              <a:t> Islam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terbelah</a:t>
            </a:r>
            <a:r>
              <a:rPr lang="en-US" dirty="0" smtClean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KHALIFAH MENJADI TURUN TEMURUN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Sesudah</a:t>
            </a:r>
            <a:r>
              <a:rPr lang="en-US" dirty="0" smtClean="0"/>
              <a:t> `Ali </a:t>
            </a:r>
            <a:r>
              <a:rPr lang="en-US" dirty="0" err="1" smtClean="0"/>
              <a:t>terbunuh</a:t>
            </a:r>
            <a:r>
              <a:rPr lang="en-US" dirty="0" smtClean="0"/>
              <a:t>, </a:t>
            </a:r>
            <a:r>
              <a:rPr lang="en-US" dirty="0" err="1" smtClean="0"/>
              <a:t>penduduk</a:t>
            </a:r>
            <a:r>
              <a:rPr lang="en-US" dirty="0" smtClean="0"/>
              <a:t> </a:t>
            </a:r>
            <a:r>
              <a:rPr lang="en-US" dirty="0" err="1" smtClean="0"/>
              <a:t>Koufah</a:t>
            </a:r>
            <a:r>
              <a:rPr lang="en-US" dirty="0" smtClean="0"/>
              <a:t> </a:t>
            </a:r>
            <a:r>
              <a:rPr lang="en-US" dirty="0" err="1" smtClean="0"/>
              <a:t>mengangkat</a:t>
            </a:r>
            <a:r>
              <a:rPr lang="en-US" dirty="0" smtClean="0"/>
              <a:t> </a:t>
            </a:r>
            <a:r>
              <a:rPr lang="en-US" dirty="0" err="1" smtClean="0"/>
              <a:t>Hasan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khalifah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menyerahkan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Mu`awiyah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syarat</a:t>
            </a:r>
            <a:r>
              <a:rPr lang="en-US" dirty="0" smtClean="0"/>
              <a:t> </a:t>
            </a:r>
            <a:r>
              <a:rPr lang="en-US" dirty="0" err="1" smtClean="0"/>
              <a:t>sesudah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meninggal</a:t>
            </a:r>
            <a:r>
              <a:rPr lang="en-US" dirty="0" smtClean="0"/>
              <a:t> </a:t>
            </a:r>
            <a:r>
              <a:rPr lang="en-US" dirty="0" err="1" smtClean="0"/>
              <a:t>khalifah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Mu`awiyah</a:t>
            </a:r>
            <a:r>
              <a:rPr lang="en-US" dirty="0" smtClean="0"/>
              <a:t> </a:t>
            </a:r>
            <a:r>
              <a:rPr lang="en-US" dirty="0" err="1" smtClean="0"/>
              <a:t>mengkianati</a:t>
            </a:r>
            <a:r>
              <a:rPr lang="en-US" dirty="0" smtClean="0"/>
              <a:t> </a:t>
            </a: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meninggal</a:t>
            </a:r>
            <a:r>
              <a:rPr lang="en-US" dirty="0" smtClean="0"/>
              <a:t> </a:t>
            </a:r>
            <a:r>
              <a:rPr lang="en-US" dirty="0" err="1" smtClean="0"/>
              <a:t>memaksa</a:t>
            </a:r>
            <a:r>
              <a:rPr lang="en-US" dirty="0" smtClean="0"/>
              <a:t> </a:t>
            </a:r>
            <a:r>
              <a:rPr lang="en-US" dirty="0" err="1" smtClean="0"/>
              <a:t>orang-orang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(</a:t>
            </a:r>
            <a:r>
              <a:rPr lang="en-US" dirty="0" err="1" smtClean="0"/>
              <a:t>membay`at</a:t>
            </a:r>
            <a:r>
              <a:rPr lang="en-US" dirty="0" smtClean="0"/>
              <a:t>) </a:t>
            </a:r>
            <a:r>
              <a:rPr lang="en-US" dirty="0" err="1" smtClean="0"/>
              <a:t>anaknya</a:t>
            </a:r>
            <a:r>
              <a:rPr lang="en-US" dirty="0" smtClean="0"/>
              <a:t>--</a:t>
            </a:r>
            <a:r>
              <a:rPr lang="en-US" dirty="0" err="1" smtClean="0"/>
              <a:t>Yazid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khalifah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menggantikannya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khalifah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turun</a:t>
            </a:r>
            <a:r>
              <a:rPr lang="en-US" dirty="0" smtClean="0"/>
              <a:t> </a:t>
            </a:r>
            <a:r>
              <a:rPr lang="en-US" dirty="0" err="1" smtClean="0"/>
              <a:t>temurun</a:t>
            </a:r>
            <a:r>
              <a:rPr lang="en-US" dirty="0" smtClean="0"/>
              <a:t>; </a:t>
            </a:r>
            <a:r>
              <a:rPr lang="en-US" dirty="0" err="1" smtClean="0"/>
              <a:t>kalaupun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kerabat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khalifah</a:t>
            </a:r>
            <a:r>
              <a:rPr lang="en-US" dirty="0" smtClean="0"/>
              <a:t>, </a:t>
            </a:r>
            <a:r>
              <a:rPr lang="en-US" dirty="0" err="1" smtClean="0"/>
              <a:t>kecuali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dinasti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yang </a:t>
            </a:r>
            <a:r>
              <a:rPr lang="en-US" dirty="0" err="1" smtClean="0"/>
              <a:t>tidka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berpengaruh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KEKUASAAN DAN WILAYAH PADA ZAMAN KHILAFAH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Khalifah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dikukuhkan</a:t>
            </a:r>
            <a:r>
              <a:rPr lang="en-US" dirty="0" smtClean="0"/>
              <a:t> (</a:t>
            </a:r>
            <a:r>
              <a:rPr lang="en-US" dirty="0" err="1" smtClean="0"/>
              <a:t>dibay`at</a:t>
            </a:r>
            <a:r>
              <a:rPr lang="en-US" dirty="0" smtClean="0"/>
              <a:t>)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beliau</a:t>
            </a:r>
            <a:r>
              <a:rPr lang="en-US" dirty="0" smtClean="0"/>
              <a:t> </a:t>
            </a:r>
            <a:r>
              <a:rPr lang="en-US" dirty="0" err="1" smtClean="0"/>
              <a:t>diangkat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mengangkat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khlaifah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tidka</a:t>
            </a:r>
            <a:r>
              <a:rPr lang="en-US" dirty="0" smtClean="0"/>
              <a:t> </a:t>
            </a:r>
            <a:r>
              <a:rPr lang="en-US" dirty="0" err="1" smtClean="0"/>
              <a:t>berbay`at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beliau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tidka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diganggu</a:t>
            </a:r>
            <a:r>
              <a:rPr lang="en-US" dirty="0" smtClean="0"/>
              <a:t> (</a:t>
            </a:r>
            <a:r>
              <a:rPr lang="en-US" dirty="0" err="1" smtClean="0"/>
              <a:t>diperangi</a:t>
            </a:r>
            <a:r>
              <a:rPr lang="en-US" dirty="0" smtClean="0"/>
              <a:t>)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pemberontakan</a:t>
            </a:r>
            <a:r>
              <a:rPr lang="en-US" dirty="0" smtClean="0"/>
              <a:t>; </a:t>
            </a:r>
          </a:p>
          <a:p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: </a:t>
            </a:r>
            <a:r>
              <a:rPr lang="en-US" dirty="0" err="1" smtClean="0"/>
              <a:t>wilayah</a:t>
            </a:r>
            <a:r>
              <a:rPr lang="en-US" dirty="0" smtClean="0"/>
              <a:t> </a:t>
            </a:r>
            <a:r>
              <a:rPr lang="en-US" dirty="0" err="1" smtClean="0"/>
              <a:t>umat</a:t>
            </a:r>
            <a:r>
              <a:rPr lang="en-US" dirty="0" smtClean="0"/>
              <a:t> Islam (</a:t>
            </a:r>
            <a:r>
              <a:rPr lang="en-US" dirty="0" err="1" smtClean="0"/>
              <a:t>dar</a:t>
            </a:r>
            <a:r>
              <a:rPr lang="en-US" dirty="0" smtClean="0"/>
              <a:t> al-</a:t>
            </a:r>
            <a:r>
              <a:rPr lang="en-US" dirty="0" err="1" smtClean="0"/>
              <a:t>salam</a:t>
            </a:r>
            <a:r>
              <a:rPr lang="en-US" dirty="0" smtClean="0"/>
              <a:t>), </a:t>
            </a:r>
            <a:r>
              <a:rPr lang="en-US" dirty="0" err="1" smtClean="0"/>
              <a:t>wilayah</a:t>
            </a:r>
            <a:r>
              <a:rPr lang="en-US" dirty="0" smtClean="0"/>
              <a:t> </a:t>
            </a:r>
            <a:r>
              <a:rPr lang="en-US" dirty="0" err="1" smtClean="0"/>
              <a:t>kafir</a:t>
            </a:r>
            <a:r>
              <a:rPr lang="en-US" dirty="0" smtClean="0"/>
              <a:t> yang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, yang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perjanjian</a:t>
            </a:r>
            <a:r>
              <a:rPr lang="en-US" dirty="0" smtClean="0"/>
              <a:t> (</a:t>
            </a:r>
            <a:r>
              <a:rPr lang="en-US" dirty="0" err="1" smtClean="0"/>
              <a:t>berdamai</a:t>
            </a:r>
            <a:r>
              <a:rPr lang="en-US" dirty="0" smtClean="0"/>
              <a:t>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penguasa</a:t>
            </a:r>
            <a:r>
              <a:rPr lang="en-US" dirty="0" smtClean="0"/>
              <a:t> </a:t>
            </a:r>
            <a:r>
              <a:rPr lang="en-US" dirty="0" err="1" smtClean="0"/>
              <a:t>muslim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yang </a:t>
            </a:r>
            <a:r>
              <a:rPr lang="en-US" dirty="0" err="1" smtClean="0"/>
              <a:t>tidka</a:t>
            </a:r>
            <a:r>
              <a:rPr lang="en-US" dirty="0" smtClean="0"/>
              <a:t> </a:t>
            </a:r>
            <a:r>
              <a:rPr lang="en-US" dirty="0" err="1" smtClean="0"/>
              <a:t>berdamai</a:t>
            </a:r>
            <a:r>
              <a:rPr lang="en-US" dirty="0" smtClean="0"/>
              <a:t> (</a:t>
            </a:r>
            <a:r>
              <a:rPr lang="en-US" dirty="0" err="1" smtClean="0"/>
              <a:t>dar</a:t>
            </a:r>
            <a:r>
              <a:rPr lang="en-US" dirty="0" smtClean="0"/>
              <a:t> al-</a:t>
            </a:r>
            <a:r>
              <a:rPr lang="en-US" dirty="0" err="1" smtClean="0"/>
              <a:t>harb</a:t>
            </a:r>
            <a:r>
              <a:rPr lang="en-US" dirty="0" smtClean="0"/>
              <a:t>). </a:t>
            </a:r>
          </a:p>
          <a:p>
            <a:r>
              <a:rPr lang="en-US" dirty="0" err="1" smtClean="0"/>
              <a:t>Umat</a:t>
            </a:r>
            <a:r>
              <a:rPr lang="en-US" dirty="0" smtClean="0"/>
              <a:t> Islam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perjalanan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Islam, </a:t>
            </a:r>
            <a:r>
              <a:rPr lang="en-US" dirty="0" err="1" smtClean="0"/>
              <a:t>walaupun</a:t>
            </a:r>
            <a:r>
              <a:rPr lang="en-US" dirty="0" smtClean="0"/>
              <a:t> </a:t>
            </a:r>
            <a:r>
              <a:rPr lang="en-US" dirty="0" err="1" smtClean="0"/>
              <a:t>penguasanya</a:t>
            </a:r>
            <a:r>
              <a:rPr lang="en-US" dirty="0" smtClean="0"/>
              <a:t> </a:t>
            </a:r>
            <a:r>
              <a:rPr lang="en-US" dirty="0" err="1" smtClean="0"/>
              <a:t>berbeda-beda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ISLAM DAN NEGARA BANGSA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Negara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modern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, yang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kejayaan</a:t>
            </a:r>
            <a:r>
              <a:rPr lang="en-US" dirty="0" smtClean="0"/>
              <a:t> Islam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khalifah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ditunjuk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orang-orang</a:t>
            </a:r>
            <a:r>
              <a:rPr lang="en-US" dirty="0" smtClean="0"/>
              <a:t> yang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dinasti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perenungan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yang </a:t>
            </a:r>
            <a:r>
              <a:rPr lang="en-US" dirty="0" err="1" smtClean="0"/>
              <a:t>mendalam</a:t>
            </a:r>
            <a:r>
              <a:rPr lang="en-US" dirty="0" smtClean="0"/>
              <a:t>  </a:t>
            </a:r>
            <a:r>
              <a:rPr lang="en-US" dirty="0" err="1" smtClean="0"/>
              <a:t>berdasar</a:t>
            </a:r>
            <a:r>
              <a:rPr lang="en-US" dirty="0" smtClean="0"/>
              <a:t> Al-</a:t>
            </a:r>
            <a:r>
              <a:rPr lang="en-US" dirty="0" err="1" smtClean="0"/>
              <a:t>qur’an</a:t>
            </a:r>
            <a:r>
              <a:rPr lang="en-US" dirty="0" smtClean="0"/>
              <a:t>;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ideal yang </a:t>
            </a:r>
            <a:r>
              <a:rPr lang="en-US" dirty="0" err="1" smtClean="0"/>
              <a:t>diinginkan</a:t>
            </a:r>
            <a:r>
              <a:rPr lang="en-US" dirty="0" smtClean="0"/>
              <a:t> Al-</a:t>
            </a:r>
            <a:r>
              <a:rPr lang="en-US" dirty="0" err="1" smtClean="0"/>
              <a:t>qur’an</a:t>
            </a:r>
            <a:r>
              <a:rPr lang="en-US" dirty="0" smtClean="0"/>
              <a:t>; </a:t>
            </a:r>
          </a:p>
          <a:p>
            <a:r>
              <a:rPr lang="en-US" dirty="0" smtClean="0"/>
              <a:t>Para </a:t>
            </a:r>
            <a:r>
              <a:rPr lang="en-US" dirty="0" err="1" smtClean="0"/>
              <a:t>ulama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merumuskan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(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) </a:t>
            </a:r>
            <a:r>
              <a:rPr lang="en-US" dirty="0" err="1" smtClean="0"/>
              <a:t>menurut</a:t>
            </a:r>
            <a:r>
              <a:rPr lang="en-US" dirty="0" smtClean="0"/>
              <a:t> Al-</a:t>
            </a:r>
            <a:r>
              <a:rPr lang="en-US" dirty="0" err="1" smtClean="0"/>
              <a:t>qur’an</a:t>
            </a:r>
            <a:r>
              <a:rPr lang="en-US" dirty="0" smtClean="0"/>
              <a:t>, . </a:t>
            </a:r>
          </a:p>
          <a:p>
            <a:r>
              <a:rPr lang="en-US" dirty="0" err="1" smtClean="0"/>
              <a:t>Pemikiran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hanyalah</a:t>
            </a:r>
            <a:r>
              <a:rPr lang="en-US" dirty="0" smtClean="0"/>
              <a:t> </a:t>
            </a:r>
            <a:r>
              <a:rPr lang="en-US" dirty="0" err="1" smtClean="0"/>
              <a:t>sekedar</a:t>
            </a:r>
            <a:r>
              <a:rPr lang="en-US" dirty="0" smtClean="0"/>
              <a:t> </a:t>
            </a:r>
            <a:r>
              <a:rPr lang="en-US" dirty="0" err="1" smtClean="0"/>
              <a:t>menyesuiakan</a:t>
            </a:r>
            <a:r>
              <a:rPr lang="en-US" dirty="0" smtClean="0"/>
              <a:t> Al-</a:t>
            </a:r>
            <a:r>
              <a:rPr lang="en-US" dirty="0" err="1" smtClean="0"/>
              <a:t>qur’an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PERBEDAAN KHILAFAH </a:t>
            </a:r>
            <a:br>
              <a:rPr lang="en-US" sz="3200" dirty="0" smtClean="0"/>
            </a:br>
            <a:r>
              <a:rPr lang="en-US" sz="3200" dirty="0" smtClean="0"/>
              <a:t>DENGAN NEGARA BANGSA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1905000"/>
          <a:ext cx="73152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3048000"/>
                <a:gridCol w="3657600"/>
              </a:tblGrid>
              <a:tr h="427892">
                <a:tc>
                  <a:txBody>
                    <a:bodyPr/>
                    <a:lstStyle/>
                    <a:p>
                      <a:r>
                        <a:rPr lang="en-US" dirty="0" smtClean="0"/>
                        <a:t>No: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Khilafah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Negara </a:t>
                      </a:r>
                      <a:r>
                        <a:rPr lang="en-US" dirty="0" err="1" smtClean="0"/>
                        <a:t>bangsa</a:t>
                      </a:r>
                      <a:endParaRPr lang="en-US" dirty="0"/>
                    </a:p>
                  </a:txBody>
                  <a:tcPr/>
                </a:tc>
              </a:tr>
              <a:tr h="73855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Khalifah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Relatif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baseline="0" dirty="0" err="1" smtClean="0"/>
                        <a:t>b</a:t>
                      </a:r>
                      <a:r>
                        <a:rPr lang="en-US" dirty="0" err="1" smtClean="0"/>
                        <a:t>erkuasa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penuh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Kekuasaan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kepala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negara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relatif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dibatasi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oleh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peraturan</a:t>
                      </a:r>
                      <a:endParaRPr lang="en-US" dirty="0"/>
                    </a:p>
                  </a:txBody>
                  <a:tcPr/>
                </a:tc>
              </a:tr>
              <a:tr h="738554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mengenal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pemisahan</a:t>
                      </a:r>
                      <a:r>
                        <a:rPr lang="en-US" dirty="0" smtClean="0"/>
                        <a:t>  </a:t>
                      </a:r>
                      <a:r>
                        <a:rPr lang="en-US" dirty="0" err="1" smtClean="0"/>
                        <a:t>kekuasaan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Mempraktekkan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pemisahan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kekuasaan</a:t>
                      </a:r>
                      <a:endParaRPr lang="en-US" dirty="0"/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Batas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wilayah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relatif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tidak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Batas </a:t>
                      </a:r>
                      <a:r>
                        <a:rPr lang="en-US" dirty="0" err="1" smtClean="0"/>
                        <a:t>wilayah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relatif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jelas</a:t>
                      </a:r>
                      <a:endParaRPr lang="en-US" dirty="0"/>
                    </a:p>
                  </a:txBody>
                  <a:tcPr/>
                </a:tc>
              </a:tr>
              <a:tr h="738554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Mengurusi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bidang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tertentu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perang</a:t>
                      </a:r>
                      <a:r>
                        <a:rPr lang="en-US" dirty="0" smtClean="0"/>
                        <a:t> 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pajak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Mengurus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semua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hal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mencampuri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hampir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semua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aspek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kehidupan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738554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Terdiri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dari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hanya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satu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bentuk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Mempunyai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banyak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bentuk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kerajaan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republik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dst</a:t>
                      </a:r>
                      <a:r>
                        <a:rPr lang="en-US" dirty="0" smtClean="0"/>
                        <a:t>.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IJTIHAD ULANG TENTANG NEGARA BANGSA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,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fiqih</a:t>
            </a:r>
            <a:r>
              <a:rPr lang="en-US" dirty="0" smtClean="0"/>
              <a:t> (</a:t>
            </a:r>
            <a:r>
              <a:rPr lang="en-US" dirty="0" err="1" smtClean="0"/>
              <a:t>mazhab</a:t>
            </a:r>
            <a:r>
              <a:rPr lang="en-US" dirty="0" smtClean="0"/>
              <a:t>)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i="1" dirty="0" err="1" smtClean="0"/>
              <a:t>khilafah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begitu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Para </a:t>
            </a:r>
            <a:r>
              <a:rPr lang="en-US" dirty="0" err="1" smtClean="0"/>
              <a:t>ulama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ijtihad</a:t>
            </a:r>
            <a:r>
              <a:rPr lang="en-US" dirty="0" smtClean="0"/>
              <a:t> </a:t>
            </a:r>
            <a:r>
              <a:rPr lang="en-US" dirty="0" err="1" smtClean="0"/>
              <a:t>ulang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mengamalkan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tuntunan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Al-</a:t>
            </a:r>
            <a:r>
              <a:rPr lang="en-US" dirty="0" err="1" smtClean="0"/>
              <a:t>qur’an</a:t>
            </a:r>
            <a:r>
              <a:rPr lang="en-US" dirty="0" smtClean="0"/>
              <a:t> </a:t>
            </a:r>
            <a:r>
              <a:rPr lang="en-US" dirty="0" err="1" smtClean="0"/>
              <a:t>guna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kenyataan</a:t>
            </a:r>
            <a:r>
              <a:rPr lang="en-US" dirty="0" smtClean="0"/>
              <a:t> (</a:t>
            </a:r>
            <a:r>
              <a:rPr lang="en-US" dirty="0" err="1" smtClean="0"/>
              <a:t>kehadiran</a:t>
            </a:r>
            <a:r>
              <a:rPr lang="en-US" dirty="0" smtClean="0"/>
              <a:t>)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. </a:t>
            </a:r>
          </a:p>
          <a:p>
            <a:r>
              <a:rPr lang="en-US" dirty="0" smtClean="0"/>
              <a:t>Di </a:t>
            </a:r>
            <a:r>
              <a:rPr lang="en-US" dirty="0" err="1" smtClean="0"/>
              <a:t>pihak</a:t>
            </a:r>
            <a:r>
              <a:rPr lang="en-US" dirty="0" smtClean="0"/>
              <a:t> lain, </a:t>
            </a:r>
            <a:r>
              <a:rPr lang="en-US" dirty="0" err="1" smtClean="0"/>
              <a:t>kenyataan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, yang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semangat</a:t>
            </a:r>
            <a:r>
              <a:rPr lang="en-US" dirty="0" smtClean="0"/>
              <a:t> Al-</a:t>
            </a:r>
            <a:r>
              <a:rPr lang="en-US" dirty="0" err="1" smtClean="0"/>
              <a:t>qur’an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diubah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disesuaikan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IJTIHAD ATAS AL-QUR’AN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hidayah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Al-</a:t>
            </a:r>
            <a:r>
              <a:rPr lang="en-US" dirty="0" err="1" smtClean="0"/>
              <a:t>qur’an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ulama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ijtihad</a:t>
            </a:r>
            <a:r>
              <a:rPr lang="en-US" dirty="0" smtClean="0"/>
              <a:t>.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ayat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diamalkan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diijtihadkan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Ijtihad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r>
              <a:rPr lang="en-US" dirty="0" smtClean="0"/>
              <a:t> (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fiqih</a:t>
            </a:r>
            <a:r>
              <a:rPr lang="en-US" dirty="0" smtClean="0"/>
              <a:t>)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(</a:t>
            </a:r>
            <a:r>
              <a:rPr lang="en-US" i="1" dirty="0" smtClean="0"/>
              <a:t>al-</a:t>
            </a:r>
            <a:r>
              <a:rPr lang="en-US" i="1" dirty="0" err="1" smtClean="0"/>
              <a:t>hukm</a:t>
            </a:r>
            <a:r>
              <a:rPr lang="en-US" i="1" dirty="0" smtClean="0"/>
              <a:t> al-</a:t>
            </a:r>
            <a:r>
              <a:rPr lang="en-US" i="1" dirty="0" err="1" smtClean="0"/>
              <a:t>syar`i</a:t>
            </a:r>
            <a:r>
              <a:rPr lang="en-US" dirty="0" smtClean="0"/>
              <a:t>) yang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melekat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; </a:t>
            </a:r>
          </a:p>
          <a:p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konsep-konsep</a:t>
            </a:r>
            <a:r>
              <a:rPr lang="en-US" dirty="0" smtClean="0"/>
              <a:t> (</a:t>
            </a:r>
            <a:r>
              <a:rPr lang="en-US" dirty="0" err="1" smtClean="0"/>
              <a:t>konsepsi</a:t>
            </a:r>
            <a:r>
              <a:rPr lang="en-US" dirty="0" smtClean="0"/>
              <a:t>)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; </a:t>
            </a:r>
          </a:p>
          <a:p>
            <a:r>
              <a:rPr lang="en-US" dirty="0" err="1" smtClean="0"/>
              <a:t>Sebetulnya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mengijtihadkan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ulama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mengijtihadkan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;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ijtihad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final,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ijtihad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6/10/2016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2A48-FEE5-4833-A0BE-A5EAB9270A6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PENGAJIAN RAMADHAN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3775</TotalTime>
  <Words>2814</Words>
  <Application>Microsoft Office PowerPoint</Application>
  <PresentationFormat>On-screen Show (4:3)</PresentationFormat>
  <Paragraphs>295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TRANSFORMASI NILAI KETUHANAN (KEISLAMAN) DALAM KEHIDUPAN BERNEGARA</vt:lpstr>
      <vt:lpstr>NABI MUHAMMAD SEBAGAI KEPALA NEGARA</vt:lpstr>
      <vt:lpstr>PEMILIHAN KHALIFAH PENGGANTI RASULULLAH</vt:lpstr>
      <vt:lpstr>KHALIFAH MENJADI TURUN TEMURUN</vt:lpstr>
      <vt:lpstr>KEKUASAAN DAN WILAYAH PADA ZAMAN KHILAFAH</vt:lpstr>
      <vt:lpstr>ISLAM DAN NEGARA BANGSA</vt:lpstr>
      <vt:lpstr>PERBEDAAN KHILAFAH  DENGAN NEGARA BANGSA</vt:lpstr>
      <vt:lpstr>IJTIHAD ULANG TENTANG NEGARA BANGSA</vt:lpstr>
      <vt:lpstr>IJTIHAD ATAS AL-QUR’AN</vt:lpstr>
      <vt:lpstr>PENJENJANGAN NORMA DALAM FIQIH</vt:lpstr>
      <vt:lpstr>NILAI DALAM METODE IJTIHAD FAZLURRAHMAN</vt:lpstr>
      <vt:lpstr>NILAI MENURUT ABDULLAH SAEED</vt:lpstr>
      <vt:lpstr>NILAI SEBAGAI UNSUR PARADIGMA</vt:lpstr>
      <vt:lpstr>ETOS DASAR PARADIGMA PROFETIK</vt:lpstr>
      <vt:lpstr>NILAI DALAM AL-QUR’AN</vt:lpstr>
      <vt:lpstr>NILAI DALAM AL-QUR’AN</vt:lpstr>
      <vt:lpstr>NILAI QUR’ANI DALAM PANCASILA</vt:lpstr>
      <vt:lpstr>PERSAMAAN HAK SEBAGAI WARGA NEGARA </vt:lpstr>
      <vt:lpstr>PERBEDAAN KEDUDUKAN MANUSIA DALAM FIQIH</vt:lpstr>
      <vt:lpstr>DAR AL-`AHDI WA AL-SYAHADAH DAN KEHARUSAN IJTIHAD</vt:lpstr>
      <vt:lpstr>CONTOH RINCIAN NILAI DALAM AL-QUR’AN</vt:lpstr>
      <vt:lpstr>PEMERINCIAN NILAI DALAM AL-QUR’AN</vt:lpstr>
      <vt:lpstr>NILAI QUR’ANI DAN NILAI NEGARA BANGSA</vt:lpstr>
      <vt:lpstr>SISTEM KENEGARAAN SEBAGAI MAKNA BARU UNTUK  ULI-L AMRI</vt:lpstr>
      <vt:lpstr>PERUMUSAN ULANG MAKNA IJMA`</vt:lpstr>
      <vt:lpstr>PowerPoint Presentation</vt:lpstr>
      <vt:lpstr>KEPUSTAKAAN: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NILAI KETUHANAN DALAM NEGARA BANGSA</dc:title>
  <dc:creator>USER</dc:creator>
  <cp:lastModifiedBy>MPK PPM</cp:lastModifiedBy>
  <cp:revision>22</cp:revision>
  <dcterms:created xsi:type="dcterms:W3CDTF">2016-06-02T04:39:29Z</dcterms:created>
  <dcterms:modified xsi:type="dcterms:W3CDTF">2016-06-10T15:32:41Z</dcterms:modified>
</cp:coreProperties>
</file>