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7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341BAA-ABC4-DE45-9218-CDAC79DC0534}" type="doc">
      <dgm:prSet loTypeId="urn:microsoft.com/office/officeart/2005/8/layout/arrow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51A1F07-A6E3-D045-A989-00E511DF8D08}">
      <dgm:prSet phldrT="[Text]"/>
      <dgm:spPr/>
      <dgm:t>
        <a:bodyPr/>
        <a:lstStyle/>
        <a:p>
          <a:r>
            <a:rPr lang="en-US" b="1" dirty="0" smtClean="0">
              <a:solidFill>
                <a:srgbClr val="000090"/>
              </a:solidFill>
            </a:rPr>
            <a:t>EKONOMI DALAM CITA : PRO RAKYAT</a:t>
          </a:r>
          <a:endParaRPr lang="en-US" b="1" dirty="0">
            <a:solidFill>
              <a:srgbClr val="000090"/>
            </a:solidFill>
          </a:endParaRPr>
        </a:p>
      </dgm:t>
    </dgm:pt>
    <dgm:pt modelId="{1CBB3999-3BF8-9E43-8801-E5B5D936F88C}" type="parTrans" cxnId="{3555955F-4F44-9B4F-BD1C-089FBF39C93A}">
      <dgm:prSet/>
      <dgm:spPr/>
      <dgm:t>
        <a:bodyPr/>
        <a:lstStyle/>
        <a:p>
          <a:endParaRPr lang="en-US"/>
        </a:p>
      </dgm:t>
    </dgm:pt>
    <dgm:pt modelId="{A20D8834-1A54-8C45-B1FC-1D097D072E0D}" type="sibTrans" cxnId="{3555955F-4F44-9B4F-BD1C-089FBF39C93A}">
      <dgm:prSet/>
      <dgm:spPr/>
      <dgm:t>
        <a:bodyPr/>
        <a:lstStyle/>
        <a:p>
          <a:endParaRPr lang="en-US"/>
        </a:p>
      </dgm:t>
    </dgm:pt>
    <dgm:pt modelId="{268CA24F-8F1A-2948-BFEB-3D2CEFCB4430}">
      <dgm:prSet phldrT="[Text]"/>
      <dgm:spPr/>
      <dgm:t>
        <a:bodyPr/>
        <a:lstStyle/>
        <a:p>
          <a:r>
            <a:rPr lang="en-US" b="1" dirty="0" smtClean="0">
              <a:solidFill>
                <a:srgbClr val="000090"/>
              </a:solidFill>
            </a:rPr>
            <a:t>EKONOMI DALAM REALITA : PRO KAPITAL</a:t>
          </a:r>
          <a:endParaRPr lang="en-US" b="1" dirty="0">
            <a:solidFill>
              <a:srgbClr val="000090"/>
            </a:solidFill>
          </a:endParaRPr>
        </a:p>
      </dgm:t>
    </dgm:pt>
    <dgm:pt modelId="{C0BDD5D1-4992-9042-A22D-6250E7E3A3D3}" type="parTrans" cxnId="{B10101F2-9105-4548-8C35-45B22641C49F}">
      <dgm:prSet/>
      <dgm:spPr/>
      <dgm:t>
        <a:bodyPr/>
        <a:lstStyle/>
        <a:p>
          <a:endParaRPr lang="en-US"/>
        </a:p>
      </dgm:t>
    </dgm:pt>
    <dgm:pt modelId="{F5FBBBD3-692D-DB41-B9DA-5B5199261A0B}" type="sibTrans" cxnId="{B10101F2-9105-4548-8C35-45B22641C49F}">
      <dgm:prSet/>
      <dgm:spPr/>
      <dgm:t>
        <a:bodyPr/>
        <a:lstStyle/>
        <a:p>
          <a:endParaRPr lang="en-US"/>
        </a:p>
      </dgm:t>
    </dgm:pt>
    <dgm:pt modelId="{B04D20F7-CDEC-AA4C-835F-7F7A439A5D1B}" type="pres">
      <dgm:prSet presAssocID="{EE341BAA-ABC4-DE45-9218-CDAC79DC053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F4E8D4-21CD-E84A-B7C8-C673135988B6}" type="pres">
      <dgm:prSet presAssocID="{A51A1F07-A6E3-D045-A989-00E511DF8D0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3EB330-A681-C340-AFFA-4325BC78011A}" type="pres">
      <dgm:prSet presAssocID="{268CA24F-8F1A-2948-BFEB-3D2CEFCB4430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DBE80C-67BB-2140-A953-F35EE5AFF760}" type="presOf" srcId="{EE341BAA-ABC4-DE45-9218-CDAC79DC0534}" destId="{B04D20F7-CDEC-AA4C-835F-7F7A439A5D1B}" srcOrd="0" destOrd="0" presId="urn:microsoft.com/office/officeart/2005/8/layout/arrow1"/>
    <dgm:cxn modelId="{3555955F-4F44-9B4F-BD1C-089FBF39C93A}" srcId="{EE341BAA-ABC4-DE45-9218-CDAC79DC0534}" destId="{A51A1F07-A6E3-D045-A989-00E511DF8D08}" srcOrd="0" destOrd="0" parTransId="{1CBB3999-3BF8-9E43-8801-E5B5D936F88C}" sibTransId="{A20D8834-1A54-8C45-B1FC-1D097D072E0D}"/>
    <dgm:cxn modelId="{399F5105-19BB-1E41-B88E-893F13FD5C41}" type="presOf" srcId="{A51A1F07-A6E3-D045-A989-00E511DF8D08}" destId="{61F4E8D4-21CD-E84A-B7C8-C673135988B6}" srcOrd="0" destOrd="0" presId="urn:microsoft.com/office/officeart/2005/8/layout/arrow1"/>
    <dgm:cxn modelId="{B10101F2-9105-4548-8C35-45B22641C49F}" srcId="{EE341BAA-ABC4-DE45-9218-CDAC79DC0534}" destId="{268CA24F-8F1A-2948-BFEB-3D2CEFCB4430}" srcOrd="1" destOrd="0" parTransId="{C0BDD5D1-4992-9042-A22D-6250E7E3A3D3}" sibTransId="{F5FBBBD3-692D-DB41-B9DA-5B5199261A0B}"/>
    <dgm:cxn modelId="{00F2E7EC-6251-FD4E-A503-D2E5447C4141}" type="presOf" srcId="{268CA24F-8F1A-2948-BFEB-3D2CEFCB4430}" destId="{B53EB330-A681-C340-AFFA-4325BC78011A}" srcOrd="0" destOrd="0" presId="urn:microsoft.com/office/officeart/2005/8/layout/arrow1"/>
    <dgm:cxn modelId="{3EBBE331-FC21-884C-ABE5-BA1E34330A20}" type="presParOf" srcId="{B04D20F7-CDEC-AA4C-835F-7F7A439A5D1B}" destId="{61F4E8D4-21CD-E84A-B7C8-C673135988B6}" srcOrd="0" destOrd="0" presId="urn:microsoft.com/office/officeart/2005/8/layout/arrow1"/>
    <dgm:cxn modelId="{16C42C64-6BA5-0D45-8A90-795A587F8623}" type="presParOf" srcId="{B04D20F7-CDEC-AA4C-835F-7F7A439A5D1B}" destId="{B53EB330-A681-C340-AFFA-4325BC78011A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5F91DF-81A8-0545-92B3-7FA21CEAA767}" type="doc">
      <dgm:prSet loTypeId="urn:microsoft.com/office/officeart/2008/layout/HorizontalMultiLevelHierarchy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BE0F67D-9FF4-6949-9568-BF04B6B5DF5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IDEOLOGI PANCASILA</a:t>
          </a:r>
          <a:endParaRPr lang="en-US" dirty="0">
            <a:solidFill>
              <a:schemeClr val="tx1"/>
            </a:solidFill>
          </a:endParaRPr>
        </a:p>
      </dgm:t>
    </dgm:pt>
    <dgm:pt modelId="{C00E899C-DD7D-5B49-B729-1CD33A6AA234}" type="parTrans" cxnId="{14B67E1D-4FBD-F14A-AD28-30495A3C47E9}">
      <dgm:prSet/>
      <dgm:spPr/>
      <dgm:t>
        <a:bodyPr/>
        <a:lstStyle/>
        <a:p>
          <a:endParaRPr lang="en-US"/>
        </a:p>
      </dgm:t>
    </dgm:pt>
    <dgm:pt modelId="{8186C497-0B8E-664E-A99E-E65BCF514DD5}" type="sibTrans" cxnId="{14B67E1D-4FBD-F14A-AD28-30495A3C47E9}">
      <dgm:prSet/>
      <dgm:spPr/>
      <dgm:t>
        <a:bodyPr/>
        <a:lstStyle/>
        <a:p>
          <a:endParaRPr lang="en-US"/>
        </a:p>
      </dgm:t>
    </dgm:pt>
    <dgm:pt modelId="{461F109C-6C8F-B440-A8C9-E8A8A80D685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SEPERTI KEPALA TANPA BADAN</a:t>
          </a:r>
          <a:endParaRPr lang="en-US" dirty="0">
            <a:solidFill>
              <a:schemeClr val="tx1"/>
            </a:solidFill>
          </a:endParaRPr>
        </a:p>
      </dgm:t>
    </dgm:pt>
    <dgm:pt modelId="{1134367F-CFC1-8E47-A729-491569A3D90A}" type="parTrans" cxnId="{E7FA6BED-615C-DD4F-B978-3028164B6686}">
      <dgm:prSet/>
      <dgm:spPr/>
      <dgm:t>
        <a:bodyPr/>
        <a:lstStyle/>
        <a:p>
          <a:endParaRPr lang="en-US"/>
        </a:p>
      </dgm:t>
    </dgm:pt>
    <dgm:pt modelId="{4C0DCAEC-D2DF-934B-8EB5-1A49DE3EEEB4}" type="sibTrans" cxnId="{E7FA6BED-615C-DD4F-B978-3028164B6686}">
      <dgm:prSet/>
      <dgm:spPr/>
      <dgm:t>
        <a:bodyPr/>
        <a:lstStyle/>
        <a:p>
          <a:endParaRPr lang="en-US"/>
        </a:p>
      </dgm:t>
    </dgm:pt>
    <dgm:pt modelId="{CF45C656-7F50-504C-B2E4-6759A62F8C3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MEMERLUKAN KONSEP TEORITIK</a:t>
          </a:r>
          <a:endParaRPr lang="en-US" dirty="0">
            <a:solidFill>
              <a:schemeClr val="tx1"/>
            </a:solidFill>
          </a:endParaRPr>
        </a:p>
      </dgm:t>
    </dgm:pt>
    <dgm:pt modelId="{96E0F452-DA30-CF44-86BC-242836B39DBD}" type="parTrans" cxnId="{895FD7F7-299F-3048-8F95-B0428989DEE7}">
      <dgm:prSet/>
      <dgm:spPr/>
      <dgm:t>
        <a:bodyPr/>
        <a:lstStyle/>
        <a:p>
          <a:endParaRPr lang="en-US"/>
        </a:p>
      </dgm:t>
    </dgm:pt>
    <dgm:pt modelId="{F87438DE-6232-8F41-A123-23411933E738}" type="sibTrans" cxnId="{895FD7F7-299F-3048-8F95-B0428989DEE7}">
      <dgm:prSet/>
      <dgm:spPr/>
      <dgm:t>
        <a:bodyPr/>
        <a:lstStyle/>
        <a:p>
          <a:endParaRPr lang="en-US"/>
        </a:p>
      </dgm:t>
    </dgm:pt>
    <dgm:pt modelId="{0854ED15-5087-3B46-96CA-DA70E611AA0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SEPERANGKAT METODOLOGI DAN TEKNOLOGI</a:t>
          </a:r>
          <a:endParaRPr lang="en-US" dirty="0">
            <a:solidFill>
              <a:schemeClr val="tx1"/>
            </a:solidFill>
          </a:endParaRPr>
        </a:p>
      </dgm:t>
    </dgm:pt>
    <dgm:pt modelId="{98210407-5C5F-6545-8939-AA37A4705AFA}" type="parTrans" cxnId="{ECA78976-1FCD-3E46-8230-65E4A15FF955}">
      <dgm:prSet/>
      <dgm:spPr/>
      <dgm:t>
        <a:bodyPr/>
        <a:lstStyle/>
        <a:p>
          <a:endParaRPr lang="en-US"/>
        </a:p>
      </dgm:t>
    </dgm:pt>
    <dgm:pt modelId="{2DA48515-F971-2F48-BB68-741A1F73928B}" type="sibTrans" cxnId="{ECA78976-1FCD-3E46-8230-65E4A15FF955}">
      <dgm:prSet/>
      <dgm:spPr/>
      <dgm:t>
        <a:bodyPr/>
        <a:lstStyle/>
        <a:p>
          <a:endParaRPr lang="en-US"/>
        </a:p>
      </dgm:t>
    </dgm:pt>
    <dgm:pt modelId="{1197F832-C305-E845-B939-A4BD008F8037}" type="pres">
      <dgm:prSet presAssocID="{275F91DF-81A8-0545-92B3-7FA21CEAA76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E7ACA6-6911-2F42-A8BC-8A421AF02D42}" type="pres">
      <dgm:prSet presAssocID="{6BE0F67D-9FF4-6949-9568-BF04B6B5DF54}" presName="root1" presStyleCnt="0"/>
      <dgm:spPr/>
    </dgm:pt>
    <dgm:pt modelId="{070824A2-1F27-6C46-91FE-9BCABAD39541}" type="pres">
      <dgm:prSet presAssocID="{6BE0F67D-9FF4-6949-9568-BF04B6B5DF5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79BA51-80DD-BC43-8E19-31DCF166C3E2}" type="pres">
      <dgm:prSet presAssocID="{6BE0F67D-9FF4-6949-9568-BF04B6B5DF54}" presName="level2hierChild" presStyleCnt="0"/>
      <dgm:spPr/>
    </dgm:pt>
    <dgm:pt modelId="{18D8BE98-8139-A34D-951E-22D39157CC8D}" type="pres">
      <dgm:prSet presAssocID="{1134367F-CFC1-8E47-A729-491569A3D90A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6CF53EA-DC27-3C4A-BA70-524CF5E54C81}" type="pres">
      <dgm:prSet presAssocID="{1134367F-CFC1-8E47-A729-491569A3D90A}" presName="connTx" presStyleLbl="parChTrans1D2" presStyleIdx="0" presStyleCnt="3"/>
      <dgm:spPr/>
      <dgm:t>
        <a:bodyPr/>
        <a:lstStyle/>
        <a:p>
          <a:endParaRPr lang="en-US"/>
        </a:p>
      </dgm:t>
    </dgm:pt>
    <dgm:pt modelId="{E91C5A57-1C3A-3042-94E2-4CB324315024}" type="pres">
      <dgm:prSet presAssocID="{461F109C-6C8F-B440-A8C9-E8A8A80D6859}" presName="root2" presStyleCnt="0"/>
      <dgm:spPr/>
    </dgm:pt>
    <dgm:pt modelId="{64A9A8BC-C135-F84B-9846-A6B4F258FC32}" type="pres">
      <dgm:prSet presAssocID="{461F109C-6C8F-B440-A8C9-E8A8A80D6859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113208-8997-B741-81EB-1556B0D3970C}" type="pres">
      <dgm:prSet presAssocID="{461F109C-6C8F-B440-A8C9-E8A8A80D6859}" presName="level3hierChild" presStyleCnt="0"/>
      <dgm:spPr/>
    </dgm:pt>
    <dgm:pt modelId="{7207CF71-9482-FB47-973C-134B0CD8D74F}" type="pres">
      <dgm:prSet presAssocID="{96E0F452-DA30-CF44-86BC-242836B39DBD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A22C11D4-C23B-0846-89DA-E87C3784CF9A}" type="pres">
      <dgm:prSet presAssocID="{96E0F452-DA30-CF44-86BC-242836B39DBD}" presName="connTx" presStyleLbl="parChTrans1D2" presStyleIdx="1" presStyleCnt="3"/>
      <dgm:spPr/>
      <dgm:t>
        <a:bodyPr/>
        <a:lstStyle/>
        <a:p>
          <a:endParaRPr lang="en-US"/>
        </a:p>
      </dgm:t>
    </dgm:pt>
    <dgm:pt modelId="{662442E6-9A27-6643-B702-0B92295CD74B}" type="pres">
      <dgm:prSet presAssocID="{CF45C656-7F50-504C-B2E4-6759A62F8C3E}" presName="root2" presStyleCnt="0"/>
      <dgm:spPr/>
    </dgm:pt>
    <dgm:pt modelId="{0DF15138-9465-FF4C-8056-C546E5ED3DD1}" type="pres">
      <dgm:prSet presAssocID="{CF45C656-7F50-504C-B2E4-6759A62F8C3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09105F-E66B-6949-8A60-A5ED4EC51752}" type="pres">
      <dgm:prSet presAssocID="{CF45C656-7F50-504C-B2E4-6759A62F8C3E}" presName="level3hierChild" presStyleCnt="0"/>
      <dgm:spPr/>
    </dgm:pt>
    <dgm:pt modelId="{FF536B8B-BDAF-AA46-9B3A-D2128FB3C3EC}" type="pres">
      <dgm:prSet presAssocID="{98210407-5C5F-6545-8939-AA37A4705AFA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46E81FD5-FD0B-6447-89B1-E8AC0D330C93}" type="pres">
      <dgm:prSet presAssocID="{98210407-5C5F-6545-8939-AA37A4705AF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7F82DBB-300D-D848-9D61-30258482B3CE}" type="pres">
      <dgm:prSet presAssocID="{0854ED15-5087-3B46-96CA-DA70E611AA0E}" presName="root2" presStyleCnt="0"/>
      <dgm:spPr/>
    </dgm:pt>
    <dgm:pt modelId="{66BBBCA1-8241-1548-BAED-3EDF04C5E606}" type="pres">
      <dgm:prSet presAssocID="{0854ED15-5087-3B46-96CA-DA70E611AA0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7CAC1F-8154-EA40-A2CE-93CC1E6796AD}" type="pres">
      <dgm:prSet presAssocID="{0854ED15-5087-3B46-96CA-DA70E611AA0E}" presName="level3hierChild" presStyleCnt="0"/>
      <dgm:spPr/>
    </dgm:pt>
  </dgm:ptLst>
  <dgm:cxnLst>
    <dgm:cxn modelId="{E7FA6BED-615C-DD4F-B978-3028164B6686}" srcId="{6BE0F67D-9FF4-6949-9568-BF04B6B5DF54}" destId="{461F109C-6C8F-B440-A8C9-E8A8A80D6859}" srcOrd="0" destOrd="0" parTransId="{1134367F-CFC1-8E47-A729-491569A3D90A}" sibTransId="{4C0DCAEC-D2DF-934B-8EB5-1A49DE3EEEB4}"/>
    <dgm:cxn modelId="{7D14EB27-1EB3-8D43-9F6F-EA56B4904048}" type="presOf" srcId="{98210407-5C5F-6545-8939-AA37A4705AFA}" destId="{46E81FD5-FD0B-6447-89B1-E8AC0D330C93}" srcOrd="1" destOrd="0" presId="urn:microsoft.com/office/officeart/2008/layout/HorizontalMultiLevelHierarchy"/>
    <dgm:cxn modelId="{ECA78976-1FCD-3E46-8230-65E4A15FF955}" srcId="{6BE0F67D-9FF4-6949-9568-BF04B6B5DF54}" destId="{0854ED15-5087-3B46-96CA-DA70E611AA0E}" srcOrd="2" destOrd="0" parTransId="{98210407-5C5F-6545-8939-AA37A4705AFA}" sibTransId="{2DA48515-F971-2F48-BB68-741A1F73928B}"/>
    <dgm:cxn modelId="{1B8CF92D-4D20-AA47-8EB5-0093FCB63877}" type="presOf" srcId="{96E0F452-DA30-CF44-86BC-242836B39DBD}" destId="{A22C11D4-C23B-0846-89DA-E87C3784CF9A}" srcOrd="1" destOrd="0" presId="urn:microsoft.com/office/officeart/2008/layout/HorizontalMultiLevelHierarchy"/>
    <dgm:cxn modelId="{8722F102-4327-4741-98CC-2C7875CA95B1}" type="presOf" srcId="{1134367F-CFC1-8E47-A729-491569A3D90A}" destId="{66CF53EA-DC27-3C4A-BA70-524CF5E54C81}" srcOrd="1" destOrd="0" presId="urn:microsoft.com/office/officeart/2008/layout/HorizontalMultiLevelHierarchy"/>
    <dgm:cxn modelId="{14B67E1D-4FBD-F14A-AD28-30495A3C47E9}" srcId="{275F91DF-81A8-0545-92B3-7FA21CEAA767}" destId="{6BE0F67D-9FF4-6949-9568-BF04B6B5DF54}" srcOrd="0" destOrd="0" parTransId="{C00E899C-DD7D-5B49-B729-1CD33A6AA234}" sibTransId="{8186C497-0B8E-664E-A99E-E65BCF514DD5}"/>
    <dgm:cxn modelId="{39FC947C-9EDF-A24D-9620-94120B5A852C}" type="presOf" srcId="{6BE0F67D-9FF4-6949-9568-BF04B6B5DF54}" destId="{070824A2-1F27-6C46-91FE-9BCABAD39541}" srcOrd="0" destOrd="0" presId="urn:microsoft.com/office/officeart/2008/layout/HorizontalMultiLevelHierarchy"/>
    <dgm:cxn modelId="{8DBE0F70-8813-984C-9535-621637C539FB}" type="presOf" srcId="{96E0F452-DA30-CF44-86BC-242836B39DBD}" destId="{7207CF71-9482-FB47-973C-134B0CD8D74F}" srcOrd="0" destOrd="0" presId="urn:microsoft.com/office/officeart/2008/layout/HorizontalMultiLevelHierarchy"/>
    <dgm:cxn modelId="{78693B5C-23FF-4747-9070-643F4E78E655}" type="presOf" srcId="{275F91DF-81A8-0545-92B3-7FA21CEAA767}" destId="{1197F832-C305-E845-B939-A4BD008F8037}" srcOrd="0" destOrd="0" presId="urn:microsoft.com/office/officeart/2008/layout/HorizontalMultiLevelHierarchy"/>
    <dgm:cxn modelId="{E2430985-8901-5147-8150-BC0AF66FED15}" type="presOf" srcId="{461F109C-6C8F-B440-A8C9-E8A8A80D6859}" destId="{64A9A8BC-C135-F84B-9846-A6B4F258FC32}" srcOrd="0" destOrd="0" presId="urn:microsoft.com/office/officeart/2008/layout/HorizontalMultiLevelHierarchy"/>
    <dgm:cxn modelId="{A2D55746-97B1-A940-94EC-3B506F3C22FE}" type="presOf" srcId="{98210407-5C5F-6545-8939-AA37A4705AFA}" destId="{FF536B8B-BDAF-AA46-9B3A-D2128FB3C3EC}" srcOrd="0" destOrd="0" presId="urn:microsoft.com/office/officeart/2008/layout/HorizontalMultiLevelHierarchy"/>
    <dgm:cxn modelId="{2AB15621-B03F-A149-A248-3699C4CBECD9}" type="presOf" srcId="{1134367F-CFC1-8E47-A729-491569A3D90A}" destId="{18D8BE98-8139-A34D-951E-22D39157CC8D}" srcOrd="0" destOrd="0" presId="urn:microsoft.com/office/officeart/2008/layout/HorizontalMultiLevelHierarchy"/>
    <dgm:cxn modelId="{895FD7F7-299F-3048-8F95-B0428989DEE7}" srcId="{6BE0F67D-9FF4-6949-9568-BF04B6B5DF54}" destId="{CF45C656-7F50-504C-B2E4-6759A62F8C3E}" srcOrd="1" destOrd="0" parTransId="{96E0F452-DA30-CF44-86BC-242836B39DBD}" sibTransId="{F87438DE-6232-8F41-A123-23411933E738}"/>
    <dgm:cxn modelId="{030573D9-5648-9F41-BEC2-F9680E3C7363}" type="presOf" srcId="{CF45C656-7F50-504C-B2E4-6759A62F8C3E}" destId="{0DF15138-9465-FF4C-8056-C546E5ED3DD1}" srcOrd="0" destOrd="0" presId="urn:microsoft.com/office/officeart/2008/layout/HorizontalMultiLevelHierarchy"/>
    <dgm:cxn modelId="{A9C8C04E-6199-CE4A-B4AB-E79EB76DD759}" type="presOf" srcId="{0854ED15-5087-3B46-96CA-DA70E611AA0E}" destId="{66BBBCA1-8241-1548-BAED-3EDF04C5E606}" srcOrd="0" destOrd="0" presId="urn:microsoft.com/office/officeart/2008/layout/HorizontalMultiLevelHierarchy"/>
    <dgm:cxn modelId="{78A6B561-C8E4-0B48-9085-4B2E7322AE2E}" type="presParOf" srcId="{1197F832-C305-E845-B939-A4BD008F8037}" destId="{39E7ACA6-6911-2F42-A8BC-8A421AF02D42}" srcOrd="0" destOrd="0" presId="urn:microsoft.com/office/officeart/2008/layout/HorizontalMultiLevelHierarchy"/>
    <dgm:cxn modelId="{7F949B32-AC3B-6F48-9C9C-E75D50F78D9A}" type="presParOf" srcId="{39E7ACA6-6911-2F42-A8BC-8A421AF02D42}" destId="{070824A2-1F27-6C46-91FE-9BCABAD39541}" srcOrd="0" destOrd="0" presId="urn:microsoft.com/office/officeart/2008/layout/HorizontalMultiLevelHierarchy"/>
    <dgm:cxn modelId="{79088456-A4C4-5146-BA18-887E493C144B}" type="presParOf" srcId="{39E7ACA6-6911-2F42-A8BC-8A421AF02D42}" destId="{9579BA51-80DD-BC43-8E19-31DCF166C3E2}" srcOrd="1" destOrd="0" presId="urn:microsoft.com/office/officeart/2008/layout/HorizontalMultiLevelHierarchy"/>
    <dgm:cxn modelId="{59DBE539-096E-E943-8B46-A7263B46428A}" type="presParOf" srcId="{9579BA51-80DD-BC43-8E19-31DCF166C3E2}" destId="{18D8BE98-8139-A34D-951E-22D39157CC8D}" srcOrd="0" destOrd="0" presId="urn:microsoft.com/office/officeart/2008/layout/HorizontalMultiLevelHierarchy"/>
    <dgm:cxn modelId="{8C8FAD91-9E70-8344-92AE-C85B8D87310F}" type="presParOf" srcId="{18D8BE98-8139-A34D-951E-22D39157CC8D}" destId="{66CF53EA-DC27-3C4A-BA70-524CF5E54C81}" srcOrd="0" destOrd="0" presId="urn:microsoft.com/office/officeart/2008/layout/HorizontalMultiLevelHierarchy"/>
    <dgm:cxn modelId="{7BB5985F-0100-B843-8B8F-C02AE1134476}" type="presParOf" srcId="{9579BA51-80DD-BC43-8E19-31DCF166C3E2}" destId="{E91C5A57-1C3A-3042-94E2-4CB324315024}" srcOrd="1" destOrd="0" presId="urn:microsoft.com/office/officeart/2008/layout/HorizontalMultiLevelHierarchy"/>
    <dgm:cxn modelId="{6D0347BB-CE17-C542-A437-0273A1266F96}" type="presParOf" srcId="{E91C5A57-1C3A-3042-94E2-4CB324315024}" destId="{64A9A8BC-C135-F84B-9846-A6B4F258FC32}" srcOrd="0" destOrd="0" presId="urn:microsoft.com/office/officeart/2008/layout/HorizontalMultiLevelHierarchy"/>
    <dgm:cxn modelId="{B00CF044-89C5-A44C-AB4E-8D701C5877B0}" type="presParOf" srcId="{E91C5A57-1C3A-3042-94E2-4CB324315024}" destId="{62113208-8997-B741-81EB-1556B0D3970C}" srcOrd="1" destOrd="0" presId="urn:microsoft.com/office/officeart/2008/layout/HorizontalMultiLevelHierarchy"/>
    <dgm:cxn modelId="{42F44C5F-FA76-9A43-976E-B14AE9058D23}" type="presParOf" srcId="{9579BA51-80DD-BC43-8E19-31DCF166C3E2}" destId="{7207CF71-9482-FB47-973C-134B0CD8D74F}" srcOrd="2" destOrd="0" presId="urn:microsoft.com/office/officeart/2008/layout/HorizontalMultiLevelHierarchy"/>
    <dgm:cxn modelId="{885253C8-20B2-0D4B-B0FA-A9EABA3CBD78}" type="presParOf" srcId="{7207CF71-9482-FB47-973C-134B0CD8D74F}" destId="{A22C11D4-C23B-0846-89DA-E87C3784CF9A}" srcOrd="0" destOrd="0" presId="urn:microsoft.com/office/officeart/2008/layout/HorizontalMultiLevelHierarchy"/>
    <dgm:cxn modelId="{F01C4F57-BC64-3242-9494-EACD4CCCB15C}" type="presParOf" srcId="{9579BA51-80DD-BC43-8E19-31DCF166C3E2}" destId="{662442E6-9A27-6643-B702-0B92295CD74B}" srcOrd="3" destOrd="0" presId="urn:microsoft.com/office/officeart/2008/layout/HorizontalMultiLevelHierarchy"/>
    <dgm:cxn modelId="{316F3581-35DF-6748-B126-118DF63DD680}" type="presParOf" srcId="{662442E6-9A27-6643-B702-0B92295CD74B}" destId="{0DF15138-9465-FF4C-8056-C546E5ED3DD1}" srcOrd="0" destOrd="0" presId="urn:microsoft.com/office/officeart/2008/layout/HorizontalMultiLevelHierarchy"/>
    <dgm:cxn modelId="{D23311D3-85F7-3D44-AEC4-5AD96C3C5A42}" type="presParOf" srcId="{662442E6-9A27-6643-B702-0B92295CD74B}" destId="{B909105F-E66B-6949-8A60-A5ED4EC51752}" srcOrd="1" destOrd="0" presId="urn:microsoft.com/office/officeart/2008/layout/HorizontalMultiLevelHierarchy"/>
    <dgm:cxn modelId="{3D5259A0-8D76-1341-A4A8-C26F05262A5C}" type="presParOf" srcId="{9579BA51-80DD-BC43-8E19-31DCF166C3E2}" destId="{FF536B8B-BDAF-AA46-9B3A-D2128FB3C3EC}" srcOrd="4" destOrd="0" presId="urn:microsoft.com/office/officeart/2008/layout/HorizontalMultiLevelHierarchy"/>
    <dgm:cxn modelId="{2DBFB0EA-30C1-A448-A020-A4C9244D3E28}" type="presParOf" srcId="{FF536B8B-BDAF-AA46-9B3A-D2128FB3C3EC}" destId="{46E81FD5-FD0B-6447-89B1-E8AC0D330C93}" srcOrd="0" destOrd="0" presId="urn:microsoft.com/office/officeart/2008/layout/HorizontalMultiLevelHierarchy"/>
    <dgm:cxn modelId="{B353DDF5-EB6C-D042-BF48-39C76EF7E04E}" type="presParOf" srcId="{9579BA51-80DD-BC43-8E19-31DCF166C3E2}" destId="{B7F82DBB-300D-D848-9D61-30258482B3CE}" srcOrd="5" destOrd="0" presId="urn:microsoft.com/office/officeart/2008/layout/HorizontalMultiLevelHierarchy"/>
    <dgm:cxn modelId="{07E8CA87-502D-DB4B-B2D1-9A140F7D30A2}" type="presParOf" srcId="{B7F82DBB-300D-D848-9D61-30258482B3CE}" destId="{66BBBCA1-8241-1548-BAED-3EDF04C5E606}" srcOrd="0" destOrd="0" presId="urn:microsoft.com/office/officeart/2008/layout/HorizontalMultiLevelHierarchy"/>
    <dgm:cxn modelId="{699BDFBD-0219-FE46-8ED8-2A7E198B3EE1}" type="presParOf" srcId="{B7F82DBB-300D-D848-9D61-30258482B3CE}" destId="{C07CAC1F-8154-EA40-A2CE-93CC1E6796A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4E8D4-21CD-E84A-B7C8-C673135988B6}">
      <dsp:nvSpPr>
        <dsp:cNvPr id="0" name=""/>
        <dsp:cNvSpPr/>
      </dsp:nvSpPr>
      <dsp:spPr>
        <a:xfrm rot="16200000">
          <a:off x="253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0090"/>
              </a:solidFill>
            </a:rPr>
            <a:t>EKONOMI DALAM CITA : PRO RAKYAT</a:t>
          </a:r>
          <a:endParaRPr lang="en-US" sz="2200" b="1" kern="1200" dirty="0">
            <a:solidFill>
              <a:srgbClr val="000090"/>
            </a:solidFill>
          </a:endParaRPr>
        </a:p>
      </dsp:txBody>
      <dsp:txXfrm rot="5400000">
        <a:off x="508129" y="1306462"/>
        <a:ext cx="2394272" cy="1451074"/>
      </dsp:txXfrm>
    </dsp:sp>
    <dsp:sp modelId="{B53EB330-A681-C340-AFFA-4325BC78011A}">
      <dsp:nvSpPr>
        <dsp:cNvPr id="0" name=""/>
        <dsp:cNvSpPr/>
      </dsp:nvSpPr>
      <dsp:spPr>
        <a:xfrm rot="5400000">
          <a:off x="3193598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0090"/>
              </a:solidFill>
            </a:rPr>
            <a:t>EKONOMI DALAM REALITA : PRO KAPITAL</a:t>
          </a:r>
          <a:endParaRPr lang="en-US" sz="2200" b="1" kern="1200" dirty="0">
            <a:solidFill>
              <a:srgbClr val="000090"/>
            </a:solidFill>
          </a:endParaRPr>
        </a:p>
      </dsp:txBody>
      <dsp:txXfrm rot="-5400000">
        <a:off x="3193598" y="1306462"/>
        <a:ext cx="2394272" cy="1451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36B8B-BDAF-AA46-9B3A-D2128FB3C3EC}">
      <dsp:nvSpPr>
        <dsp:cNvPr id="0" name=""/>
        <dsp:cNvSpPr/>
      </dsp:nvSpPr>
      <dsp:spPr>
        <a:xfrm>
          <a:off x="1914469" y="2032000"/>
          <a:ext cx="506536" cy="965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965199"/>
              </a:lnTo>
              <a:lnTo>
                <a:pt x="506536" y="965199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40486" y="2487348"/>
        <a:ext cx="54502" cy="54502"/>
      </dsp:txXfrm>
    </dsp:sp>
    <dsp:sp modelId="{7207CF71-9482-FB47-973C-134B0CD8D74F}">
      <dsp:nvSpPr>
        <dsp:cNvPr id="0" name=""/>
        <dsp:cNvSpPr/>
      </dsp:nvSpPr>
      <dsp:spPr>
        <a:xfrm>
          <a:off x="1914469" y="1986280"/>
          <a:ext cx="5065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536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55074" y="2019336"/>
        <a:ext cx="25326" cy="25326"/>
      </dsp:txXfrm>
    </dsp:sp>
    <dsp:sp modelId="{18D8BE98-8139-A34D-951E-22D39157CC8D}">
      <dsp:nvSpPr>
        <dsp:cNvPr id="0" name=""/>
        <dsp:cNvSpPr/>
      </dsp:nvSpPr>
      <dsp:spPr>
        <a:xfrm>
          <a:off x="1914469" y="1066799"/>
          <a:ext cx="506536" cy="965200"/>
        </a:xfrm>
        <a:custGeom>
          <a:avLst/>
          <a:gdLst/>
          <a:ahLst/>
          <a:cxnLst/>
          <a:rect l="0" t="0" r="0" b="0"/>
          <a:pathLst>
            <a:path>
              <a:moveTo>
                <a:pt x="0" y="965200"/>
              </a:moveTo>
              <a:lnTo>
                <a:pt x="253268" y="9652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40486" y="1522148"/>
        <a:ext cx="54502" cy="54502"/>
      </dsp:txXfrm>
    </dsp:sp>
    <dsp:sp modelId="{070824A2-1F27-6C46-91FE-9BCABAD39541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</a:rPr>
            <a:t>IDEOLOGI PANCASILA</a:t>
          </a:r>
          <a:endParaRPr lang="en-US" sz="3600" kern="1200" dirty="0">
            <a:solidFill>
              <a:schemeClr val="tx1"/>
            </a:solidFill>
          </a:endParaRPr>
        </a:p>
      </dsp:txBody>
      <dsp:txXfrm>
        <a:off x="-503610" y="1645920"/>
        <a:ext cx="4064000" cy="772160"/>
      </dsp:txXfrm>
    </dsp:sp>
    <dsp:sp modelId="{64A9A8BC-C135-F84B-9846-A6B4F258FC32}">
      <dsp:nvSpPr>
        <dsp:cNvPr id="0" name=""/>
        <dsp:cNvSpPr/>
      </dsp:nvSpPr>
      <dsp:spPr>
        <a:xfrm>
          <a:off x="2421006" y="680719"/>
          <a:ext cx="2532684" cy="77216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SEPERTI KEPALA TANPA BADAN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421006" y="680719"/>
        <a:ext cx="2532684" cy="772160"/>
      </dsp:txXfrm>
    </dsp:sp>
    <dsp:sp modelId="{0DF15138-9465-FF4C-8056-C546E5ED3DD1}">
      <dsp:nvSpPr>
        <dsp:cNvPr id="0" name=""/>
        <dsp:cNvSpPr/>
      </dsp:nvSpPr>
      <dsp:spPr>
        <a:xfrm>
          <a:off x="2421006" y="1645920"/>
          <a:ext cx="2532684" cy="77216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MEMERLUKAN KONSEP TEORITIK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421006" y="1645920"/>
        <a:ext cx="2532684" cy="772160"/>
      </dsp:txXfrm>
    </dsp:sp>
    <dsp:sp modelId="{66BBBCA1-8241-1548-BAED-3EDF04C5E606}">
      <dsp:nvSpPr>
        <dsp:cNvPr id="0" name=""/>
        <dsp:cNvSpPr/>
      </dsp:nvSpPr>
      <dsp:spPr>
        <a:xfrm>
          <a:off x="2421006" y="2611119"/>
          <a:ext cx="2532684" cy="77216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SEPERANGKAT METODOLOGI DAN TEKNOLOGI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421006" y="2611119"/>
        <a:ext cx="2532684" cy="772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8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4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6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8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6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4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7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7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BC221-AA7B-A94A-8601-D38799DC088D}" type="datetimeFigureOut">
              <a:rPr lang="en-US" smtClean="0"/>
              <a:t>5/23/16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D610F-B832-9C4A-A1B0-0F8C7F948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8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244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EKONOMI </a:t>
            </a:r>
            <a:r>
              <a:rPr lang="en-US" sz="6000" b="1" dirty="0" smtClean="0"/>
              <a:t>KITA =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EKONOMI PRO RAKYAT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000090"/>
                </a:solidFill>
              </a:rPr>
              <a:t>Oleh</a:t>
            </a:r>
            <a:r>
              <a:rPr lang="en-US" b="1" dirty="0" smtClean="0">
                <a:solidFill>
                  <a:srgbClr val="000090"/>
                </a:solidFill>
              </a:rPr>
              <a:t> Musa </a:t>
            </a:r>
            <a:r>
              <a:rPr lang="en-US" b="1" dirty="0" err="1" smtClean="0">
                <a:solidFill>
                  <a:srgbClr val="000090"/>
                </a:solidFill>
              </a:rPr>
              <a:t>Asy’arie</a:t>
            </a:r>
            <a:endParaRPr lang="en-US" b="1" dirty="0" smtClean="0">
              <a:solidFill>
                <a:srgbClr val="000090"/>
              </a:solidFill>
            </a:endParaRPr>
          </a:p>
          <a:p>
            <a:r>
              <a:rPr lang="en-US" b="1" dirty="0" err="1" smtClean="0">
                <a:solidFill>
                  <a:srgbClr val="000090"/>
                </a:solidFill>
              </a:rPr>
              <a:t>Pelaku</a:t>
            </a:r>
            <a:r>
              <a:rPr lang="en-US" b="1" dirty="0" smtClean="0">
                <a:solidFill>
                  <a:srgbClr val="000090"/>
                </a:solidFill>
              </a:rPr>
              <a:t> UKM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Sentra </a:t>
            </a:r>
            <a:r>
              <a:rPr lang="en-US" b="1" dirty="0" err="1" smtClean="0">
                <a:solidFill>
                  <a:srgbClr val="000090"/>
                </a:solidFill>
              </a:rPr>
              <a:t>Industri</a:t>
            </a:r>
            <a:r>
              <a:rPr lang="en-US" b="1" dirty="0" smtClean="0">
                <a:solidFill>
                  <a:srgbClr val="000090"/>
                </a:solidFill>
              </a:rPr>
              <a:t> </a:t>
            </a:r>
            <a:r>
              <a:rPr lang="en-US" b="1" dirty="0" err="1" smtClean="0">
                <a:solidFill>
                  <a:srgbClr val="000090"/>
                </a:solidFill>
              </a:rPr>
              <a:t>Pengecoran</a:t>
            </a:r>
            <a:r>
              <a:rPr lang="en-US" b="1" dirty="0" smtClean="0">
                <a:solidFill>
                  <a:srgbClr val="000090"/>
                </a:solidFill>
              </a:rPr>
              <a:t> </a:t>
            </a:r>
            <a:r>
              <a:rPr lang="en-US" b="1" dirty="0" err="1" smtClean="0">
                <a:solidFill>
                  <a:srgbClr val="000090"/>
                </a:solidFill>
              </a:rPr>
              <a:t>Logam</a:t>
            </a:r>
            <a:r>
              <a:rPr lang="en-US" b="1" dirty="0" smtClean="0">
                <a:solidFill>
                  <a:srgbClr val="000090"/>
                </a:solidFill>
              </a:rPr>
              <a:t> </a:t>
            </a:r>
            <a:r>
              <a:rPr lang="en-US" b="1" dirty="0" err="1" smtClean="0">
                <a:solidFill>
                  <a:srgbClr val="000090"/>
                </a:solidFill>
              </a:rPr>
              <a:t>Ceper</a:t>
            </a:r>
            <a:r>
              <a:rPr lang="en-US" b="1" dirty="0" smtClean="0">
                <a:solidFill>
                  <a:srgbClr val="000090"/>
                </a:solidFill>
              </a:rPr>
              <a:t> </a:t>
            </a:r>
            <a:r>
              <a:rPr lang="en-US" b="1" dirty="0" err="1" smtClean="0">
                <a:solidFill>
                  <a:srgbClr val="000090"/>
                </a:solidFill>
              </a:rPr>
              <a:t>Klaten</a:t>
            </a:r>
            <a:endParaRPr lang="en-US" b="1" dirty="0" smtClean="0">
              <a:solidFill>
                <a:srgbClr val="00009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29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UUD 1945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b="1" dirty="0"/>
              <a:t>PEREKONOMIAN NASIONAL DAN KESEJAHTERAAN SOSIAL</a:t>
            </a:r>
          </a:p>
          <a:p>
            <a:pPr algn="ctr"/>
            <a:r>
              <a:rPr lang="en-US" b="1" dirty="0" err="1"/>
              <a:t>Pasal</a:t>
            </a:r>
            <a:r>
              <a:rPr lang="en-US" b="1" dirty="0"/>
              <a:t> 33</a:t>
            </a:r>
          </a:p>
          <a:p>
            <a:pPr algn="ctr"/>
            <a:r>
              <a:rPr lang="en-US" b="1" dirty="0"/>
              <a:t>(1) </a:t>
            </a:r>
            <a:r>
              <a:rPr lang="en-US" b="1" dirty="0" err="1"/>
              <a:t>Perekonomian</a:t>
            </a:r>
            <a:r>
              <a:rPr lang="en-US" b="1" dirty="0"/>
              <a:t> </a:t>
            </a:r>
            <a:r>
              <a:rPr lang="en-US" b="1" dirty="0" err="1"/>
              <a:t>disusun</a:t>
            </a:r>
            <a:r>
              <a:rPr lang="en-US" b="1" dirty="0"/>
              <a:t>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usaha</a:t>
            </a:r>
            <a:r>
              <a:rPr lang="en-US" b="1" dirty="0"/>
              <a:t> </a:t>
            </a:r>
            <a:r>
              <a:rPr lang="en-US" b="1" dirty="0" err="1"/>
              <a:t>bersama</a:t>
            </a:r>
            <a:r>
              <a:rPr lang="en-US" b="1" dirty="0"/>
              <a:t> </a:t>
            </a:r>
            <a:r>
              <a:rPr lang="en-US" b="1" dirty="0" err="1"/>
              <a:t>berdasar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asas</a:t>
            </a:r>
            <a:r>
              <a:rPr lang="en-US" b="1" dirty="0"/>
              <a:t> </a:t>
            </a:r>
            <a:r>
              <a:rPr lang="en-US" b="1" dirty="0" err="1"/>
              <a:t>kekeluargaan</a:t>
            </a:r>
            <a:r>
              <a:rPr lang="en-US" b="1" dirty="0"/>
              <a:t>.</a:t>
            </a:r>
          </a:p>
          <a:p>
            <a:pPr algn="ctr"/>
            <a:r>
              <a:rPr lang="en-US" b="1" dirty="0"/>
              <a:t>(2) </a:t>
            </a:r>
            <a:r>
              <a:rPr lang="en-US" b="1" dirty="0" err="1"/>
              <a:t>Cabang-cabang</a:t>
            </a:r>
            <a:r>
              <a:rPr lang="en-US" b="1" dirty="0"/>
              <a:t> </a:t>
            </a:r>
            <a:r>
              <a:rPr lang="en-US" b="1" dirty="0" err="1"/>
              <a:t>produksi</a:t>
            </a:r>
            <a:r>
              <a:rPr lang="en-US" b="1" dirty="0"/>
              <a:t> yang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negara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yang </a:t>
            </a:r>
            <a:r>
              <a:rPr lang="en-US" b="1" dirty="0" err="1"/>
              <a:t>menguasai</a:t>
            </a:r>
            <a:r>
              <a:rPr lang="en-US" b="1" dirty="0"/>
              <a:t> </a:t>
            </a:r>
            <a:r>
              <a:rPr lang="en-US" b="1" dirty="0" err="1"/>
              <a:t>hajat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r>
              <a:rPr lang="en-US" b="1" dirty="0"/>
              <a:t> orang </a:t>
            </a:r>
            <a:r>
              <a:rPr lang="en-US" b="1" dirty="0" err="1"/>
              <a:t>banyak</a:t>
            </a:r>
            <a:r>
              <a:rPr lang="en-US" b="1" dirty="0"/>
              <a:t> </a:t>
            </a:r>
            <a:r>
              <a:rPr lang="en-US" b="1" dirty="0" err="1"/>
              <a:t>dikuasai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negara</a:t>
            </a:r>
            <a:r>
              <a:rPr lang="en-US" b="1" dirty="0"/>
              <a:t>.</a:t>
            </a:r>
          </a:p>
          <a:p>
            <a:pPr algn="ctr"/>
            <a:r>
              <a:rPr lang="en-US" b="1" dirty="0"/>
              <a:t>(3) </a:t>
            </a:r>
            <a:r>
              <a:rPr lang="en-US" b="1" dirty="0" err="1"/>
              <a:t>Bumi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air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kekayaan</a:t>
            </a:r>
            <a:r>
              <a:rPr lang="en-US" b="1" dirty="0"/>
              <a:t> </a:t>
            </a:r>
            <a:r>
              <a:rPr lang="en-US" b="1" dirty="0" err="1"/>
              <a:t>alam</a:t>
            </a:r>
            <a:r>
              <a:rPr lang="en-US" b="1" dirty="0"/>
              <a:t> yang </a:t>
            </a:r>
            <a:r>
              <a:rPr lang="en-US" b="1" dirty="0" err="1"/>
              <a:t>terkandung</a:t>
            </a:r>
            <a:r>
              <a:rPr lang="en-US" b="1" dirty="0"/>
              <a:t> di </a:t>
            </a:r>
            <a:r>
              <a:rPr lang="en-US" b="1" dirty="0" err="1"/>
              <a:t>dalamnya</a:t>
            </a:r>
            <a:r>
              <a:rPr lang="en-US" b="1" dirty="0"/>
              <a:t> </a:t>
            </a:r>
            <a:r>
              <a:rPr lang="en-US" b="1" dirty="0" err="1"/>
              <a:t>dikuasai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negara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dipergunakan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sebesar-besar</a:t>
            </a:r>
            <a:r>
              <a:rPr lang="en-US" b="1" dirty="0"/>
              <a:t> </a:t>
            </a:r>
            <a:r>
              <a:rPr lang="en-US" b="1" dirty="0" err="1"/>
              <a:t>kemakmuran</a:t>
            </a:r>
            <a:r>
              <a:rPr lang="en-US" b="1" dirty="0"/>
              <a:t> </a:t>
            </a:r>
            <a:r>
              <a:rPr lang="en-US" b="1" dirty="0" err="1"/>
              <a:t>rakyat</a:t>
            </a:r>
            <a:r>
              <a:rPr lang="en-US" b="1" dirty="0"/>
              <a:t>.</a:t>
            </a:r>
          </a:p>
          <a:p>
            <a:pPr algn="ctr"/>
            <a:r>
              <a:rPr lang="en-US" b="1" dirty="0"/>
              <a:t>(4) </a:t>
            </a:r>
            <a:r>
              <a:rPr lang="en-US" b="1" dirty="0" err="1"/>
              <a:t>Perekonomian</a:t>
            </a:r>
            <a:r>
              <a:rPr lang="en-US" b="1" dirty="0"/>
              <a:t> </a:t>
            </a:r>
            <a:r>
              <a:rPr lang="en-US" b="1" dirty="0" err="1"/>
              <a:t>nasional</a:t>
            </a:r>
            <a:r>
              <a:rPr lang="en-US" b="1" dirty="0"/>
              <a:t> </a:t>
            </a:r>
            <a:r>
              <a:rPr lang="en-US" b="1" dirty="0" err="1"/>
              <a:t>diselenggarakan</a:t>
            </a:r>
            <a:r>
              <a:rPr lang="en-US" b="1" dirty="0"/>
              <a:t> </a:t>
            </a:r>
            <a:r>
              <a:rPr lang="en-US" b="1" dirty="0" err="1"/>
              <a:t>berdasar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demokrasi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keadilan</a:t>
            </a:r>
            <a:r>
              <a:rPr lang="en-US" b="1" dirty="0"/>
              <a:t>, </a:t>
            </a:r>
            <a:r>
              <a:rPr lang="en-US" b="1" dirty="0" err="1"/>
              <a:t>kebersamaan</a:t>
            </a:r>
            <a:r>
              <a:rPr lang="en-US" b="1" dirty="0"/>
              <a:t> </a:t>
            </a:r>
            <a:r>
              <a:rPr lang="en-US" b="1" dirty="0" err="1"/>
              <a:t>efisiensi</a:t>
            </a:r>
            <a:r>
              <a:rPr lang="en-US" b="1" dirty="0"/>
              <a:t> </a:t>
            </a:r>
            <a:r>
              <a:rPr lang="en-US" b="1" dirty="0" err="1"/>
              <a:t>berkeadilan</a:t>
            </a:r>
            <a:r>
              <a:rPr lang="en-US" b="1" dirty="0"/>
              <a:t>, </a:t>
            </a:r>
            <a:r>
              <a:rPr lang="en-US" b="1" dirty="0" err="1"/>
              <a:t>berkelanjutan</a:t>
            </a:r>
            <a:r>
              <a:rPr lang="en-US" b="1" dirty="0"/>
              <a:t>, </a:t>
            </a:r>
            <a:r>
              <a:rPr lang="en-US" b="1" dirty="0" err="1"/>
              <a:t>berwawasan</a:t>
            </a:r>
            <a:r>
              <a:rPr lang="en-US" b="1" dirty="0"/>
              <a:t> </a:t>
            </a:r>
            <a:r>
              <a:rPr lang="en-US" b="1" dirty="0" err="1"/>
              <a:t>lingkungan</a:t>
            </a:r>
            <a:r>
              <a:rPr lang="en-US" b="1" dirty="0"/>
              <a:t>, </a:t>
            </a:r>
            <a:r>
              <a:rPr lang="en-US" b="1" dirty="0" err="1"/>
              <a:t>kemandirian</a:t>
            </a:r>
            <a:r>
              <a:rPr lang="en-US" b="1" dirty="0"/>
              <a:t>, </a:t>
            </a:r>
            <a:r>
              <a:rPr lang="en-US" b="1" dirty="0" err="1"/>
              <a:t>serta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menjaga</a:t>
            </a:r>
            <a:r>
              <a:rPr lang="en-US" b="1" dirty="0"/>
              <a:t> </a:t>
            </a:r>
            <a:r>
              <a:rPr lang="en-US" b="1" dirty="0" err="1"/>
              <a:t>keseimbangan</a:t>
            </a:r>
            <a:r>
              <a:rPr lang="en-US" b="1" dirty="0"/>
              <a:t> </a:t>
            </a:r>
            <a:r>
              <a:rPr lang="en-US" b="1" dirty="0" err="1"/>
              <a:t>kemajuan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kesatuan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/>
              <a:t>nasional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0863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7785131"/>
              </p:ext>
            </p:extLst>
          </p:nvPr>
        </p:nvGraphicFramePr>
        <p:xfrm>
          <a:off x="1524000" y="-9897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195" y="3635571"/>
            <a:ext cx="882044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KESENJANGAN EKONOMI MENAJAM</a:t>
            </a:r>
          </a:p>
          <a:p>
            <a:pPr algn="ctr"/>
            <a:r>
              <a:rPr lang="en-US" sz="3200" b="1" dirty="0" smtClean="0"/>
              <a:t>YANG KAYA MAKIN KAYA</a:t>
            </a:r>
          </a:p>
          <a:p>
            <a:pPr algn="ctr"/>
            <a:r>
              <a:rPr lang="en-US" sz="3200" b="1" dirty="0" smtClean="0"/>
              <a:t>YANG MISKIN MAKIN MISKIN DAN TERMISKINKAN</a:t>
            </a:r>
          </a:p>
          <a:p>
            <a:pPr algn="ctr"/>
            <a:r>
              <a:rPr lang="en-US" sz="3200" b="1" dirty="0" smtClean="0"/>
              <a:t>ANTARA WIT, WITA DAN WIB</a:t>
            </a:r>
          </a:p>
          <a:p>
            <a:pPr algn="ctr"/>
            <a:r>
              <a:rPr lang="en-US" sz="3200" b="1" dirty="0" smtClean="0"/>
              <a:t>ANTARA KOTA DAN DESA</a:t>
            </a:r>
          </a:p>
          <a:p>
            <a:pPr algn="ctr"/>
            <a:r>
              <a:rPr lang="en-US" sz="3200" b="1" dirty="0" smtClean="0"/>
              <a:t>ANTARA INDUSTRI DAN PERTANIAN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8193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392842"/>
              </p:ext>
            </p:extLst>
          </p:nvPr>
        </p:nvGraphicFramePr>
        <p:xfrm>
          <a:off x="-181442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Brace 6"/>
          <p:cNvSpPr/>
          <p:nvPr/>
        </p:nvSpPr>
        <p:spPr>
          <a:xfrm>
            <a:off x="5027902" y="3473075"/>
            <a:ext cx="155448" cy="914400"/>
          </a:xfrm>
          <a:prstGeom prst="rightBrac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88838" y="3301994"/>
            <a:ext cx="5457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15420" y="4680864"/>
            <a:ext cx="209726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RUANG KOSONG</a:t>
            </a:r>
          </a:p>
          <a:p>
            <a:pPr algn="ctr"/>
            <a:r>
              <a:rPr lang="en-US" b="1" dirty="0" smtClean="0"/>
              <a:t>YANG BISA DIISI</a:t>
            </a:r>
          </a:p>
          <a:p>
            <a:pPr algn="ctr"/>
            <a:r>
              <a:rPr lang="en-US" b="1" dirty="0" smtClean="0"/>
              <a:t>APA MAUNYA</a:t>
            </a:r>
          </a:p>
          <a:p>
            <a:pPr algn="ctr"/>
            <a:r>
              <a:rPr lang="en-US" b="1" dirty="0" smtClean="0"/>
              <a:t>PENGUASA</a:t>
            </a:r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728857" y="62774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9710" y="3519711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2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7321018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0" y="1001914"/>
            <a:ext cx="2595872" cy="4947193"/>
          </a:xfrm>
          <a:prstGeom prst="rect">
            <a:avLst/>
          </a:prstGeom>
          <a:ln w="76200" cmpd="sng">
            <a:solidFill>
              <a:srgbClr val="FF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939596" y="991517"/>
            <a:ext cx="5508840" cy="5016757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EKONOMI KITA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DALAM KEPALA=CITACITA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 ADALAH PRO RAKYAT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TAPI </a:t>
            </a:r>
            <a:r>
              <a:rPr lang="en-US" sz="3200" b="1" dirty="0" smtClean="0">
                <a:solidFill>
                  <a:srgbClr val="FFFF00"/>
                </a:solidFill>
              </a:rPr>
              <a:t>TANPA BADAN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TANGAN</a:t>
            </a:r>
            <a:r>
              <a:rPr lang="en-US" sz="3200" b="1" dirty="0" smtClean="0">
                <a:solidFill>
                  <a:srgbClr val="FFFF00"/>
                </a:solidFill>
              </a:rPr>
              <a:t>, PERUT DAN KAKINYA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ADALAH PRO KAPITAL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KARENA PANCASILA ADALAH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HANYA </a:t>
            </a:r>
            <a:r>
              <a:rPr lang="en-US" sz="3200" b="1" dirty="0" smtClean="0">
                <a:solidFill>
                  <a:srgbClr val="FFFF00"/>
                </a:solidFill>
              </a:rPr>
              <a:t>GAGASAN BESAR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TANPA KONSEP OPERASIONAL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TANPA METODOLOGI</a:t>
            </a:r>
            <a:endParaRPr lang="en-US" sz="32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293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REKONSTRUKSI KEBIJAKAN</a:t>
            </a:r>
            <a:br>
              <a:rPr lang="en-US" b="1" dirty="0" smtClean="0"/>
            </a:br>
            <a:r>
              <a:rPr lang="en-US" b="1" dirty="0" smtClean="0"/>
              <a:t>EKONOMI PRO RAKYAT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PENGUASAAN DAN PENGELOLAAN SUMBER DAYA ALAM UNTUK KEPENTINGAN PENINGKATAN KESEJAHTERAAN MELALUI REGULASI YANG PRO RAKYAT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PERLINDUNGAN EKONOMI RAKYAT MELALUI INTERVENSI PERLUASAN PEMASARAN UNTUK EKONOMI RAKYAT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MEWAJIBKAN PENGGUNAAN PRODUK DALAM NEGERI DAN BIMBINGAN TEKNIK PENINGKATAN KUALITAS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58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REKONSTRUKSI GOTONG ROYONG EKONOMI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REKONSTRUKSI GOTONG ROYONG EKONOMI BERDASARKAN GOTONG ROYONG SOSIAL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GOTONG ROYONG EKONOMI SEBAGAI DASAR PEMBUDAYAAN KOPERASI</a:t>
            </a:r>
          </a:p>
          <a:p>
            <a:r>
              <a:rPr lang="en-US" b="1" dirty="0" smtClean="0">
                <a:solidFill>
                  <a:srgbClr val="660066"/>
                </a:solidFill>
              </a:rPr>
              <a:t>MENGHIDUPKAN KOPERASI INDUSTRI SEBAGAI SOKOGURU PEREKONOMIAN NASIONAL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REKONSTRUKSI BUDAYA EKONOMI NASIONAL UNTUK KESEJAHTERAAN RAKYAT</a:t>
            </a:r>
            <a:endParaRPr lang="en-U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16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REKONSTRUKSI KEBIJAKAN EKONOMI ANTI TUKANG CATUT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DALAM REALITAS PEMBANGUNAN EKONOMI KITA, DI SETIAP PROSES DAN TAHAP KEGIATANNYA SELALU ADA TUKANG CATUT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BAIK DALAM BIROKRASI PEMERINTAH SENDIRI, PARTAI POLITIK MAUPUN PIHAK SWASTANYA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TUKANG CATUT ITU MEMBANGUN JARINGAN KONSPIRASI DI SEMUA LINI, PERMODALAN, PERIZINAN, PENETAPAN LOKASI DAN MANAJEMEN DI PERUSAHAANNYA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9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9149" y="626224"/>
            <a:ext cx="863169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/>
              <a:t>SEMOGA</a:t>
            </a:r>
          </a:p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BERMANFAAT UNTUK</a:t>
            </a:r>
          </a:p>
          <a:p>
            <a:pPr algn="ctr"/>
            <a:r>
              <a:rPr lang="en-US" sz="7200" b="1" dirty="0" smtClean="0">
                <a:solidFill>
                  <a:srgbClr val="008000"/>
                </a:solidFill>
              </a:rPr>
              <a:t>INDONESIA YANG</a:t>
            </a:r>
          </a:p>
          <a:p>
            <a:pPr algn="ctr"/>
            <a:r>
              <a:rPr lang="en-US" sz="7200" b="1" dirty="0" smtClean="0">
                <a:solidFill>
                  <a:srgbClr val="0000FF"/>
                </a:solidFill>
              </a:rPr>
              <a:t>BERKEMAJUAN,</a:t>
            </a:r>
          </a:p>
          <a:p>
            <a:pPr algn="ctr"/>
            <a:r>
              <a:rPr lang="en-US" sz="7200" b="1" dirty="0" smtClean="0">
                <a:solidFill>
                  <a:srgbClr val="3366FF"/>
                </a:solidFill>
              </a:rPr>
              <a:t>AMIIN</a:t>
            </a:r>
            <a:endParaRPr lang="en-US" sz="72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416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342</Words>
  <Application>Microsoft Macintosh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EKONOMI KITA = EKONOMI PRO RAKYAT</vt:lpstr>
      <vt:lpstr>UUD 1945</vt:lpstr>
      <vt:lpstr>PowerPoint Presentation</vt:lpstr>
      <vt:lpstr>PowerPoint Presentation</vt:lpstr>
      <vt:lpstr>PowerPoint Presentation</vt:lpstr>
      <vt:lpstr>REKONSTRUKSI KEBIJAKAN EKONOMI PRO RAKYAT</vt:lpstr>
      <vt:lpstr>REKONSTRUKSI GOTONG ROYONG EKONOMI</vt:lpstr>
      <vt:lpstr>REKONSTRUKSI KEBIJAKAN EKONOMI ANTI TUKANG CATUT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 KITA EKONOMI PRO RAKYAT</dc:title>
  <dc:creator>Musa Asyarie</dc:creator>
  <cp:lastModifiedBy>Musa Asyarie</cp:lastModifiedBy>
  <cp:revision>9</cp:revision>
  <dcterms:created xsi:type="dcterms:W3CDTF">2016-05-23T09:08:06Z</dcterms:created>
  <dcterms:modified xsi:type="dcterms:W3CDTF">2016-05-23T10:37:57Z</dcterms:modified>
</cp:coreProperties>
</file>