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7" r:id="rId3"/>
    <p:sldMasterId id="2147483702" r:id="rId4"/>
    <p:sldMasterId id="2147483716" r:id="rId5"/>
    <p:sldMasterId id="2147483730" r:id="rId6"/>
    <p:sldMasterId id="2147483744" r:id="rId7"/>
  </p:sldMasterIdLst>
  <p:notesMasterIdLst>
    <p:notesMasterId r:id="rId26"/>
  </p:notesMasterIdLst>
  <p:sldIdLst>
    <p:sldId id="256" r:id="rId8"/>
    <p:sldId id="257" r:id="rId9"/>
    <p:sldId id="258" r:id="rId10"/>
    <p:sldId id="259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246BA-2EBE-4CB3-BBFC-6462C08F9F6F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9B9A2-B920-4F9C-B9DA-5473657CF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7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90B5F-38E4-4C84-A7E2-0E1451B79A17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Ideology is the science of determining the origin of ideas. (Destutt de Tracy)</a:t>
            </a:r>
            <a:endParaRPr lang="en-GB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7D58F-7272-49B8-A089-029E4CA4463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64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CDB51-1937-4F3B-BB65-7AF4E160011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68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91BD5-FD72-414A-A7DA-EA7307CA172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1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C7B0C-15CE-4CED-B855-9F86420014F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371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EB29C-1F6E-42C6-B907-30F7F5DCB2B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45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FDC67-9511-42BD-851C-2ADE188E92D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97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493C3-32BB-423E-BB7F-408E947991C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460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CE3FF-C498-4C8E-8722-EA8B285AC8F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1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3B9E1-8D54-446E-A3D9-CF3764B032D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30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E958D-A641-46F9-9CFD-CCE1A77F7E1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78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E8E2-AF1D-4D73-8594-69F5CC0F0CF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79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D14F5A-D775-444C-8DD0-F36B5BB9FC4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7148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F7B7C3-B312-47A7-A6DA-25FBC9E02EE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94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C0948E-994A-419B-8F0E-CE15AB7DF5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70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7D58F-7272-49B8-A089-029E4CA4463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20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CDB51-1937-4F3B-BB65-7AF4E160011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93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91BD5-FD72-414A-A7DA-EA7307CA172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06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C7B0C-15CE-4CED-B855-9F86420014F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5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EB29C-1F6E-42C6-B907-30F7F5DCB2B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15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FDC67-9511-42BD-851C-2ADE188E92D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570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493C3-32BB-423E-BB7F-408E947991C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445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CE3FF-C498-4C8E-8722-EA8B285AC8F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3581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3B9E1-8D54-446E-A3D9-CF3764B032D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748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E958D-A641-46F9-9CFD-CCE1A77F7E1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91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E8E2-AF1D-4D73-8594-69F5CC0F0CF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460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D14F5A-D775-444C-8DD0-F36B5BB9FC4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4729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F7B7C3-B312-47A7-A6DA-25FBC9E02EE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99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C0948E-994A-419B-8F0E-CE15AB7DF5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87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BFCB2-5C10-4450-9E1C-D6B3FF6A49D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419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7A26-C95A-42EB-9722-21A11A933F0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6283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FE03-586E-4E17-B2D5-1F815162018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04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2368C-1B01-4B85-A00E-2C964B0309D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11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3480-444B-4C11-9153-36E20DCF6F2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183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3523-701D-459D-A111-ED67D6AD263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672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2E124-8387-4556-936B-B17CE7D91B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328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6CE7-4A48-418A-B72E-C37BD06DCED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3823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6274-E14C-4819-95E9-0BA69E07E3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052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9F178-1E29-4867-8AD5-164DB10A442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8610-99EB-4C8E-B032-A799C9BCD1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763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9D52-E31D-4723-9D7E-DC37946E427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433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4823-AC20-438B-AB99-D7700AE9604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839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BFCB2-5C10-4450-9E1C-D6B3FF6A49D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46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7A26-C95A-42EB-9722-21A11A933F0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554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FE03-586E-4E17-B2D5-1F815162018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667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2368C-1B01-4B85-A00E-2C964B0309D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256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3480-444B-4C11-9153-36E20DCF6F2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996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3523-701D-459D-A111-ED67D6AD263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450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2E124-8387-4556-936B-B17CE7D91B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0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6CE7-4A48-418A-B72E-C37BD06DCED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437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6274-E14C-4819-95E9-0BA69E07E3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04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9F178-1E29-4867-8AD5-164DB10A442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4482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8610-99EB-4C8E-B032-A799C9BCD1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135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9D52-E31D-4723-9D7E-DC37946E427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575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4823-AC20-438B-AB99-D7700AE9604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380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BFCB2-5C10-4450-9E1C-D6B3FF6A49D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231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7A26-C95A-42EB-9722-21A11A933F0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77610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FE03-586E-4E17-B2D5-1F815162018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4575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2368C-1B01-4B85-A00E-2C964B0309D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1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3480-444B-4C11-9153-36E20DCF6F2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1985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3523-701D-459D-A111-ED67D6AD263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511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2E124-8387-4556-936B-B17CE7D91B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216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6CE7-4A48-418A-B72E-C37BD06DCED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7827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6274-E14C-4819-95E9-0BA69E07E3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576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9F178-1E29-4867-8AD5-164DB10A442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9636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8610-99EB-4C8E-B032-A799C9BCD1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082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9D52-E31D-4723-9D7E-DC37946E427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524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4823-AC20-438B-AB99-D7700AE9604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697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BFCB2-5C10-4450-9E1C-D6B3FF6A49D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3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37A26-C95A-42EB-9722-21A11A933F0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74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FE03-586E-4E17-B2D5-1F815162018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51015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2368C-1B01-4B85-A00E-2C964B0309D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641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3480-444B-4C11-9153-36E20DCF6F2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245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3523-701D-459D-A111-ED67D6AD2631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712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2E124-8387-4556-936B-B17CE7D91B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083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6CE7-4A48-418A-B72E-C37BD06DCED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597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6274-E14C-4819-95E9-0BA69E07E3BF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8446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9F178-1E29-4867-8AD5-164DB10A442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328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8610-99EB-4C8E-B032-A799C9BCD10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5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9D52-E31D-4723-9D7E-DC37946E427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4697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74823-AC20-438B-AB99-D7700AE9604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7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4D4E6D8-CF89-4D3F-9476-C6C500BEF08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F24A39B-D21E-4827-914C-23C3D5817E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9E1435-41D7-4ABA-8E45-0B02A15C98C4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4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9E1435-41D7-4ABA-8E45-0B02A15C98C4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9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C8EA7-A5A1-41DE-A3C0-EC8C62C9488E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339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C8EA7-A5A1-41DE-A3C0-EC8C62C9488E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0430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C8EA7-A5A1-41DE-A3C0-EC8C62C9488E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0421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C8EA7-A5A1-41DE-A3C0-EC8C62C9488E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9440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NILAI ISLAM DALAM PANCASILA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ACHMAD CHARRIS ZUBAIR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07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Bookman Old Style" pitchFamily="18" charset="0"/>
              </a:rPr>
              <a:t>laporan badan tersebut yang ditujukan kepada </a:t>
            </a:r>
            <a:r>
              <a:rPr lang="en-US" sz="2400" b="1" i="1" smtClean="0">
                <a:latin typeface="Bookman Old Style" pitchFamily="18" charset="0"/>
              </a:rPr>
              <a:t>Gunseikan Kakka</a:t>
            </a:r>
            <a:r>
              <a:rPr lang="en-US" sz="2400" b="1" smtClean="0">
                <a:latin typeface="Bookman Old Style" pitchFamily="18" charset="0"/>
              </a:rPr>
              <a:t> No: DK.I/17-9 bentuk calon negara adalah Republik yang didukung oleh 55 suara, bentuk kerajaan didukung 6 suara, lain-lain 2 dan blanko 1 suara.</a:t>
            </a:r>
            <a:r>
              <a:rPr lang="id-ID" sz="2400" b="1" smtClean="0">
                <a:latin typeface="Bookman Old Style" pitchFamily="18" charset="0"/>
              </a:rPr>
              <a:t>W</a:t>
            </a:r>
            <a:r>
              <a:rPr lang="en-US" sz="2400" b="1" smtClean="0">
                <a:latin typeface="Bookman Old Style" pitchFamily="18" charset="0"/>
              </a:rPr>
              <a:t>ilayah calon negara, 19 suara untuk wilayah Hindia Belanda, 6 suara buat Hindia Belanda ditambah dengan Malaya tetapi dikurangi dengan Papua, 39 suara buat Hindia Belanda ditambah dengan Malaya, Borneo Utara, Timor Portugis dan Papua seluruhnya, lain-lain 1 suara dan blanko 1 suara</a:t>
            </a:r>
            <a:r>
              <a:rPr lang="en-US" sz="2400" b="1" smtClean="0">
                <a:latin typeface="Bookman Old Style" pitchFamily="18" charset="0"/>
                <a:hlinkClick r:id="" action="ppaction://noaction"/>
              </a:rPr>
              <a:t>[2]</a:t>
            </a:r>
            <a:endParaRPr lang="en-GB" sz="2400" b="1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8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PIAGAM JAKARTA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Piagam</a:t>
            </a:r>
            <a:r>
              <a:rPr lang="en-US" dirty="0" smtClean="0"/>
              <a:t> Jakarta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declaration of independence yang </a:t>
            </a:r>
            <a:r>
              <a:rPr lang="en-US" dirty="0" err="1" smtClean="0"/>
              <a:t>rencananya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dibacakan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tiba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UUD45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piagam</a:t>
            </a:r>
            <a:r>
              <a:rPr lang="en-US" dirty="0" smtClean="0"/>
              <a:t> </a:t>
            </a:r>
            <a:r>
              <a:rPr lang="en-US" dirty="0" err="1" smtClean="0"/>
              <a:t>jakarta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25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KANDUNGAN NILAI PANCASILA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NILAI UNIVERSALUTAMA:</a:t>
            </a:r>
          </a:p>
          <a:p>
            <a:pPr marL="457200" lvl="1" indent="0">
              <a:buNone/>
            </a:pPr>
            <a:r>
              <a:rPr lang="en-US" dirty="0" smtClean="0"/>
              <a:t>KETUHANAN</a:t>
            </a:r>
          </a:p>
          <a:p>
            <a:pPr marL="457200" lvl="1" indent="0">
              <a:buNone/>
            </a:pPr>
            <a:r>
              <a:rPr lang="en-US" dirty="0" smtClean="0"/>
              <a:t>KEMANUSIAAN</a:t>
            </a:r>
          </a:p>
          <a:p>
            <a:pPr marL="457200" lvl="1" indent="0">
              <a:buNone/>
            </a:pPr>
            <a:r>
              <a:rPr lang="en-US" dirty="0" smtClean="0"/>
              <a:t>KEADILAN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NILAI UNIVERSAL DLM HIDUP BERBANGSA BERNEGARA:</a:t>
            </a:r>
          </a:p>
          <a:p>
            <a:pPr marL="457200" lvl="1" indent="0">
              <a:buNone/>
            </a:pPr>
            <a:r>
              <a:rPr lang="en-US" dirty="0" smtClean="0"/>
              <a:t>NASIONALISME</a:t>
            </a:r>
          </a:p>
          <a:p>
            <a:pPr marL="457200" lvl="1" indent="0">
              <a:buNone/>
            </a:pPr>
            <a:r>
              <a:rPr lang="en-US" dirty="0" smtClean="0"/>
              <a:t>KEDAULATAN DITANGAN RAKYAT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	</a:t>
            </a:r>
            <a:r>
              <a:rPr lang="en-US" b="1" dirty="0" smtClean="0"/>
              <a:t>RAPAT BESAR PPKI 18081945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MENETAPKAN PEMBUKAAN UUD</a:t>
            </a:r>
            <a:endParaRPr lang="en-US" dirty="0" smtClean="0"/>
          </a:p>
          <a:p>
            <a:r>
              <a:rPr lang="en-US" b="1" dirty="0" smtClean="0"/>
              <a:t>MENERIMA USULAN KI BAGUS HADIKUSUMO TENTANG KETUHANAN YME DAN MENGHILANGKAN KATA “MENURUT DASAR” SBLM KEMANUSIAAN DST</a:t>
            </a:r>
          </a:p>
          <a:p>
            <a:r>
              <a:rPr lang="en-US" b="1" dirty="0" smtClean="0"/>
              <a:t>MENERIMA USUL MR SUPOMO MENGGANTI HUKUM DASAR DENGAN UNDANG </a:t>
            </a:r>
            <a:r>
              <a:rPr lang="en-US" b="1" dirty="0" err="1" smtClean="0"/>
              <a:t>UNDANG</a:t>
            </a:r>
            <a:r>
              <a:rPr lang="en-US" b="1" dirty="0" smtClean="0"/>
              <a:t> DASAR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260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LANJUTAN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MENOLAK USULAN I GUSTI KETUT PUJA UNTUK MENGGANTI “ATAS BERKAT RAHMAT ALLAH YANG MAHA KUASA” DENGAN “ATAS BERKAT RAHMAT TUHAN YANG MAHA KUASA”</a:t>
            </a:r>
          </a:p>
          <a:p>
            <a:r>
              <a:rPr lang="en-US" dirty="0" smtClean="0"/>
              <a:t>PEMBUKAAN YANG BERISI DEKLARASI KEMERDEKAAN DAN RUMUSAN RESMI DASAR NEGARA MENJADI “STAAT FUNDAMENTAL NORM”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PENUTUP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NILAI ISLAM DALAM PANCASILA ITU IBARAT RASA MANIS YG DIBERIKAN GULA PADA AIR. BUKAN PADA BENTUK GULANYA APALAGI MERK GELASNYA.</a:t>
            </a:r>
          </a:p>
          <a:p>
            <a:r>
              <a:rPr lang="en-US" dirty="0" smtClean="0"/>
              <a:t>TAK DAPAT DIPUNGKIRI BAHWA PROSES LAHIRNYA PANCASILA SAMPAI DITETAPKANNYA DALAM PEMBUKAAN UUD TDK DAPAT LEPAS DARI ISLAM.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59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LANJUTAN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NILAI ISLAM TEREKSPRESIKAN DALAM GAGASAN, KRISTALISASI NILAI, PIKIRAN TOKOH, MAUPUN DIDALAM CARA PEMECAHAN SOLUSI</a:t>
            </a:r>
          </a:p>
          <a:p>
            <a:r>
              <a:rPr lang="en-US" dirty="0" smtClean="0"/>
              <a:t>PANCASILA MENJADI SOLUSI TEPAT BAGI MASALAH KEINDONESIAAN PALING NYATA YAKNI KEMAJEMUKAN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347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NKRI DENGAN DASAR PANCASILA SUDAH MERUPAKAN HARGA MATI.</a:t>
            </a:r>
          </a:p>
          <a:p>
            <a:r>
              <a:rPr lang="en-US" dirty="0" smtClean="0"/>
              <a:t>KELOMPOK YANG MENYEBUT PANCASILA SEBAGAI TAGHUT DAN SEMACAMNYA HARUS BELAJAR SEJARAH PROSES TERBENTUKNYA NEGARA KESATUAN REPUBLIK INDONESIA DENGAN PANCASILANYA,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78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4000" b="1" smtClean="0"/>
              <a:t>TERIMA KASIH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95754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era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paska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reformasi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pertanyaan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pernyataan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mengenai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Pancasila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relevansinya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bangsa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ne­gara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terungkap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kembali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Bahkan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beberapa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pihak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malah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sinis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apabila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mendengar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kata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Pancasila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sangat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memprihatinkan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karena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itu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juga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muncul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kalangan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intelektual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di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Perguruan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Tinggi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ironis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apabila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manusia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Indonesia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justru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sinis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terhadap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warisan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nilai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paling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luhur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para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pendiri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Republik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ini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9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itu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sendiri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merupakan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gagasan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dasar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sebuah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komunitas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bangsa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berdasarkan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pandangan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hidup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peng­alaman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empiriknya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menyelesaikan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persoalan-persoalan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menyangkut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kehidupan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bermasyarakat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berbangsa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bernegara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Tidak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dapat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disangkal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bahwa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setiap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bangsa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harus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mengembangkan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sebuah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Rapuh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tegarnya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bangsa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negara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amat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ditentukan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oleh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kekuatan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sebuah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menghadapi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tantangan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>
                <a:latin typeface="Aharoni" pitchFamily="2" charset="-79"/>
                <a:cs typeface="Aharoni" pitchFamily="2" charset="-79"/>
              </a:rPr>
              <a:t>ujiannya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3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haroni" pitchFamily="2" charset="-79"/>
                <a:cs typeface="Aharoni" pitchFamily="2" charset="-79"/>
              </a:rPr>
              <a:t>Saya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sepakat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dengan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pandangan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Dr.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Alfian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almar­hum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bahwa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sebuah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ideologi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harus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mampu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menjawab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tantang­an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ujian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tiga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dimensi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;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dimensi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idealitas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dimensi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re­alitas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dimensi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fleksibilitasnya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. Kita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coba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sekarang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mem­bicarakan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ketiga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tantangan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tersebut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konteks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>
                <a:latin typeface="Aharoni" pitchFamily="2" charset="-79"/>
                <a:cs typeface="Aharoni" pitchFamily="2" charset="-79"/>
              </a:rPr>
              <a:t>Pancasila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9" t="16692" r="8176" b="141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5367338" y="639763"/>
            <a:ext cx="3321050" cy="709612"/>
          </a:xfrm>
        </p:spPr>
        <p:txBody>
          <a:bodyPr/>
          <a:lstStyle/>
          <a:p>
            <a:pPr algn="r"/>
            <a:r>
              <a:rPr lang="en-US" sz="4800" b="1">
                <a:solidFill>
                  <a:srgbClr val="000066"/>
                </a:solidFill>
              </a:rPr>
              <a:t>IDEOLOGI</a:t>
            </a:r>
            <a:endParaRPr lang="en-GB" sz="4800" b="1">
              <a:solidFill>
                <a:srgbClr val="000066"/>
              </a:solidFill>
            </a:endParaRPr>
          </a:p>
        </p:txBody>
      </p:sp>
      <p:grpSp>
        <p:nvGrpSpPr>
          <p:cNvPr id="2" name="Organization Chart 2"/>
          <p:cNvGrpSpPr>
            <a:grpSpLocks/>
          </p:cNvGrpSpPr>
          <p:nvPr/>
        </p:nvGrpSpPr>
        <p:grpSpPr bwMode="auto">
          <a:xfrm>
            <a:off x="1630363" y="1978025"/>
            <a:ext cx="5700712" cy="4114800"/>
            <a:chOff x="1152" y="1298"/>
            <a:chExt cx="2880" cy="720"/>
          </a:xfrm>
        </p:grpSpPr>
        <p:cxnSp>
          <p:nvCxnSpPr>
            <p:cNvPr id="1028" name="_s1028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24" y="1154"/>
              <a:ext cx="144" cy="1008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21" y="165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017" y="1154"/>
              <a:ext cx="144" cy="1007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 descr="30%"/>
            <p:cNvSpPr>
              <a:spLocks noChangeArrowheads="1"/>
            </p:cNvSpPr>
            <p:nvPr/>
          </p:nvSpPr>
          <p:spPr bwMode="auto">
            <a:xfrm>
              <a:off x="2160" y="1298"/>
              <a:ext cx="864" cy="288"/>
            </a:xfrm>
            <a:prstGeom prst="roundRect">
              <a:avLst>
                <a:gd name="adj" fmla="val 16667"/>
              </a:avLst>
            </a:prstGeom>
            <a:pattFill prst="pct30">
              <a:fgClr>
                <a:srgbClr val="000066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Sumber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 Ideologi</a:t>
              </a:r>
              <a:endParaRPr kumimoji="0" lang="en-GB" sz="3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4" name="_s1032" descr="30%"/>
            <p:cNvSpPr>
              <a:spLocks noChangeArrowheads="1"/>
            </p:cNvSpPr>
            <p:nvPr/>
          </p:nvSpPr>
          <p:spPr bwMode="auto">
            <a:xfrm>
              <a:off x="1152" y="1730"/>
              <a:ext cx="864" cy="288"/>
            </a:xfrm>
            <a:prstGeom prst="roundRect">
              <a:avLst>
                <a:gd name="adj" fmla="val 16667"/>
              </a:avLst>
            </a:prstGeom>
            <a:pattFill prst="pct30">
              <a:fgClr>
                <a:srgbClr val="000066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Kebuda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yaan</a:t>
              </a:r>
              <a:endParaRPr kumimoji="0" lang="en-GB" sz="3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" name="_s1033" descr="30%"/>
            <p:cNvSpPr>
              <a:spLocks noChangeArrowheads="1"/>
            </p:cNvSpPr>
            <p:nvPr/>
          </p:nvSpPr>
          <p:spPr bwMode="auto"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pattFill prst="pct30">
              <a:fgClr>
                <a:srgbClr val="000066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Filsafat</a:t>
              </a:r>
              <a:endParaRPr kumimoji="0" lang="en-GB" sz="3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" name="_s1034" descr="30%"/>
            <p:cNvSpPr>
              <a:spLocks noChangeArrowheads="1"/>
            </p:cNvSpPr>
            <p:nvPr/>
          </p:nvSpPr>
          <p:spPr bwMode="auto">
            <a:xfrm>
              <a:off x="3168" y="1730"/>
              <a:ext cx="864" cy="288"/>
            </a:xfrm>
            <a:prstGeom prst="roundRect">
              <a:avLst>
                <a:gd name="adj" fmla="val 16667"/>
              </a:avLst>
            </a:prstGeom>
            <a:pattFill prst="pct30">
              <a:fgClr>
                <a:srgbClr val="000066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400" b="1" i="0" u="none" strike="noStrike" cap="none" normalizeH="0" baseline="0" smtClean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rPr>
                <a:t>Agama</a:t>
              </a:r>
              <a:endParaRPr kumimoji="0" lang="en-GB" sz="3400" b="1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039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9" t="16692" r="8176" b="141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030663" y="665163"/>
            <a:ext cx="4730750" cy="709612"/>
          </a:xfrm>
        </p:spPr>
        <p:txBody>
          <a:bodyPr/>
          <a:lstStyle/>
          <a:p>
            <a:pPr algn="r"/>
            <a:r>
              <a:rPr lang="en-US" sz="4800" b="1">
                <a:solidFill>
                  <a:srgbClr val="000066"/>
                </a:solidFill>
              </a:rPr>
              <a:t>Karakter Ideologi</a:t>
            </a:r>
            <a:endParaRPr lang="en-GB" sz="4800" b="1">
              <a:solidFill>
                <a:srgbClr val="000066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33538"/>
            <a:ext cx="8305800" cy="5224462"/>
          </a:xfrm>
          <a:gradFill rotWithShape="1">
            <a:gsLst>
              <a:gs pos="0">
                <a:schemeClr val="bg1"/>
              </a:gs>
              <a:gs pos="100000">
                <a:srgbClr val="000066"/>
              </a:gs>
            </a:gsLst>
            <a:path path="rect">
              <a:fillToRect r="100000" b="100000"/>
            </a:path>
          </a:gradFill>
        </p:spPr>
        <p:txBody>
          <a:bodyPr/>
          <a:lstStyle/>
          <a:p>
            <a:pPr>
              <a:buFontTx/>
              <a:buNone/>
            </a:pPr>
            <a:endParaRPr lang="en-US" dirty="0">
              <a:solidFill>
                <a:srgbClr val="000066"/>
              </a:solidFill>
            </a:endParaRPr>
          </a:p>
          <a:p>
            <a:pPr lvl="1"/>
            <a:r>
              <a:rPr lang="en-US" sz="3200" dirty="0">
                <a:solidFill>
                  <a:srgbClr val="FF9900"/>
                </a:solidFill>
              </a:rPr>
              <a:t>Reality; </a:t>
            </a:r>
            <a:r>
              <a:rPr lang="en-US" sz="3200" dirty="0" err="1">
                <a:solidFill>
                  <a:srgbClr val="FF9900"/>
                </a:solidFill>
              </a:rPr>
              <a:t>berpijak</a:t>
            </a:r>
            <a:r>
              <a:rPr lang="en-US" sz="3200" dirty="0">
                <a:solidFill>
                  <a:srgbClr val="FF9900"/>
                </a:solidFill>
              </a:rPr>
              <a:t> </a:t>
            </a:r>
            <a:r>
              <a:rPr lang="en-US" sz="3200" dirty="0" err="1">
                <a:solidFill>
                  <a:srgbClr val="FF9900"/>
                </a:solidFill>
              </a:rPr>
              <a:t>pd</a:t>
            </a:r>
            <a:r>
              <a:rPr lang="en-US" sz="3200" dirty="0">
                <a:solidFill>
                  <a:srgbClr val="FF9900"/>
                </a:solidFill>
              </a:rPr>
              <a:t> </a:t>
            </a:r>
            <a:r>
              <a:rPr lang="en-US" sz="3200" dirty="0" err="1">
                <a:solidFill>
                  <a:srgbClr val="FF9900"/>
                </a:solidFill>
              </a:rPr>
              <a:t>kenyataan</a:t>
            </a:r>
            <a:r>
              <a:rPr lang="en-US" sz="3200" dirty="0">
                <a:solidFill>
                  <a:srgbClr val="FF9900"/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FF9900"/>
              </a:solidFill>
            </a:endParaRPr>
          </a:p>
          <a:p>
            <a:pPr lvl="1"/>
            <a:r>
              <a:rPr lang="en-US" sz="3200" dirty="0">
                <a:solidFill>
                  <a:srgbClr val="FF9900"/>
                </a:solidFill>
              </a:rPr>
              <a:t>Ideality; </a:t>
            </a:r>
            <a:r>
              <a:rPr lang="en-US" sz="3200" dirty="0" err="1">
                <a:solidFill>
                  <a:srgbClr val="FF9900"/>
                </a:solidFill>
              </a:rPr>
              <a:t>mengandung</a:t>
            </a:r>
            <a:r>
              <a:rPr lang="en-US" sz="3200" dirty="0">
                <a:solidFill>
                  <a:srgbClr val="FF9900"/>
                </a:solidFill>
              </a:rPr>
              <a:t> </a:t>
            </a:r>
            <a:r>
              <a:rPr lang="en-US" sz="3200" dirty="0" err="1">
                <a:solidFill>
                  <a:srgbClr val="FF9900"/>
                </a:solidFill>
              </a:rPr>
              <a:t>nilai-nilai</a:t>
            </a:r>
            <a:r>
              <a:rPr lang="en-US" sz="3200" dirty="0">
                <a:solidFill>
                  <a:srgbClr val="FF9900"/>
                </a:solidFill>
              </a:rPr>
              <a:t> ideal.</a:t>
            </a:r>
          </a:p>
          <a:p>
            <a:pPr lvl="1"/>
            <a:endParaRPr lang="en-US" sz="3200" dirty="0">
              <a:solidFill>
                <a:srgbClr val="FFFF00"/>
              </a:solidFill>
            </a:endParaRPr>
          </a:p>
          <a:p>
            <a:pPr lvl="1"/>
            <a:r>
              <a:rPr lang="en-US" sz="3200" dirty="0">
                <a:solidFill>
                  <a:srgbClr val="FFFF00"/>
                </a:solidFill>
              </a:rPr>
              <a:t>Flexibility; </a:t>
            </a:r>
            <a:r>
              <a:rPr lang="en-US" sz="3200" dirty="0" err="1">
                <a:solidFill>
                  <a:srgbClr val="FFFF00"/>
                </a:solidFill>
              </a:rPr>
              <a:t>keluwesan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dlm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menghadapi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perkembangan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jaman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FFFF00"/>
              </a:solidFill>
            </a:endParaRPr>
          </a:p>
          <a:p>
            <a:pPr lvl="1"/>
            <a:r>
              <a:rPr lang="en-US" sz="3200" dirty="0">
                <a:solidFill>
                  <a:srgbClr val="FFFF00"/>
                </a:solidFill>
              </a:rPr>
              <a:t>Mythos; </a:t>
            </a:r>
            <a:r>
              <a:rPr lang="en-US" sz="3200" dirty="0" err="1">
                <a:solidFill>
                  <a:srgbClr val="FFFF00"/>
                </a:solidFill>
              </a:rPr>
              <a:t>dipatuhi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oleh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para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warga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  <a:endParaRPr lang="en-GB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70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d-ID" sz="1800" b="1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b="1" smtClean="0">
                <a:latin typeface="Bookman Old Style" pitchFamily="18" charset="0"/>
              </a:rPr>
              <a:t>Piagam Jakarta yang ditandatangani pada tanggal 22 Juni 2605 (1945) oleh Panitia Sembilan terdiri dari: Ir. Soekarno, Drs. Mohammad Hatta, Mr. AA Maramis, Abikoesno Tjokrosoejoso, Abdoelkahar Moezakkir, Haji Agus Salim, Mr. Achmad Soebardjo, Wachid Hasyim, Mr. Muhammad Yamin.</a:t>
            </a:r>
            <a:r>
              <a:rPr lang="id-ID" sz="1800" b="1" smtClean="0">
                <a:latin typeface="Bookman Old Style" pitchFamily="18" charset="0"/>
              </a:rPr>
              <a:t> H</a:t>
            </a:r>
            <a:r>
              <a:rPr lang="en-US" sz="1800" b="1" smtClean="0">
                <a:latin typeface="Bookman Old Style" pitchFamily="18" charset="0"/>
              </a:rPr>
              <a:t>asilnya dilaporkan secara resmi oleh Soekarno dihadapan sidang B P U P K I tanggal 10 Juli 1945. </a:t>
            </a:r>
            <a:endParaRPr lang="en-GB" sz="1800" b="1" smtClean="0">
              <a:latin typeface="Bookman Old Style" pitchFamily="18" charset="0"/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403350" y="333375"/>
            <a:ext cx="6121400" cy="1003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PIAGAM JAKARTA</a:t>
            </a:r>
          </a:p>
        </p:txBody>
      </p:sp>
      <p:pic>
        <p:nvPicPr>
          <p:cNvPr id="11269" name="Picture 9" descr="Wolf Fantasy Jim Warren Blue Ey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16113"/>
            <a:ext cx="4038600" cy="3821112"/>
          </a:xfrm>
          <a:noFill/>
        </p:spPr>
      </p:pic>
    </p:spTree>
    <p:extLst>
      <p:ext uri="{BB962C8B-B14F-4D97-AF65-F5344CB8AC3E}">
        <p14:creationId xmlns:p14="http://schemas.microsoft.com/office/powerpoint/2010/main" val="31074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id-ID" sz="2000" b="1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Bookman Old Style" pitchFamily="18" charset="0"/>
              </a:rPr>
              <a:t>Piagam Jakarta nyaris menjadi mukadimah Undang-undang Dasar 1945, kemudian menjadi Pembukaan U</a:t>
            </a:r>
            <a:r>
              <a:rPr lang="id-ID" sz="2000" b="1" smtClean="0">
                <a:latin typeface="Bookman Old Style" pitchFamily="18" charset="0"/>
              </a:rPr>
              <a:t> U</a:t>
            </a:r>
            <a:r>
              <a:rPr lang="en-US" sz="2000" b="1" smtClean="0">
                <a:latin typeface="Bookman Old Style" pitchFamily="18" charset="0"/>
              </a:rPr>
              <a:t> D tersebut dengan perubahan pada kalimat Hukum Dasar menjadi Undang-undang Dasar dan perubahan kalimat berdasar Ketuhanan dengan menjalankan syari’at Islam bagi para pemeluknya menjadi Ketuhanan Yang Maha Esa. </a:t>
            </a:r>
            <a:endParaRPr lang="en-GB" sz="2000" b="1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000" smtClean="0"/>
          </a:p>
        </p:txBody>
      </p:sp>
      <p:pic>
        <p:nvPicPr>
          <p:cNvPr id="12291" name="Picture 6" descr="DSC0034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16113"/>
            <a:ext cx="4038600" cy="3889375"/>
          </a:xfrm>
          <a:noFill/>
        </p:spPr>
      </p:pic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b="1" smtClean="0">
                <a:latin typeface="Trajan Pro" pitchFamily="18" charset="0"/>
              </a:rPr>
              <a:t>PEMBUKAAN UUD</a:t>
            </a:r>
            <a:endParaRPr lang="en-GB" b="1" smtClean="0"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7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b="1" smtClean="0">
                <a:latin typeface="Bookman Old Style" pitchFamily="18" charset="0"/>
              </a:rPr>
              <a:t>CATATAN SIDANG BPUPKI</a:t>
            </a:r>
            <a:endParaRPr lang="en-GB" b="1" smtClean="0">
              <a:latin typeface="Bookman Old Style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latin typeface="Bookman Old Style" pitchFamily="18" charset="0"/>
              </a:rPr>
              <a:t>Catatan sidang </a:t>
            </a:r>
            <a:r>
              <a:rPr lang="id-ID" sz="2800" b="1" smtClean="0">
                <a:latin typeface="Bookman Old Style" pitchFamily="18" charset="0"/>
              </a:rPr>
              <a:t>BPUPKI </a:t>
            </a:r>
            <a:r>
              <a:rPr lang="en-US" sz="2800" b="1" smtClean="0">
                <a:latin typeface="Bookman Old Style" pitchFamily="18" charset="0"/>
              </a:rPr>
              <a:t>11 Juli 1945 tiga aliran batas calon </a:t>
            </a:r>
            <a:r>
              <a:rPr lang="id-ID" sz="2800" b="1" smtClean="0">
                <a:latin typeface="Bookman Old Style" pitchFamily="18" charset="0"/>
              </a:rPr>
              <a:t>NKRI </a:t>
            </a:r>
            <a:r>
              <a:rPr lang="en-US" sz="2800" b="1" smtClean="0">
                <a:latin typeface="Bookman Old Style" pitchFamily="18" charset="0"/>
              </a:rPr>
              <a:t>yakni: Pertama, bekas wilayah jajahan Hindia Belanda. Kedua, wilayah Hindia Belanda ditambah Borneo Utara, Papua, Timor. Ketiga, Hindia Belanda ditambah Malaka, Borneo Utara, Papua, dan kepulauan sekitarnya</a:t>
            </a:r>
            <a:r>
              <a:rPr lang="en-US" sz="2800" b="1" smtClean="0">
                <a:latin typeface="Bookman Old Style" pitchFamily="18" charset="0"/>
                <a:hlinkClick r:id="" action="ppaction://noaction"/>
              </a:rPr>
              <a:t>[1]</a:t>
            </a:r>
            <a:r>
              <a:rPr lang="en-US" sz="2800" b="1" smtClean="0">
                <a:latin typeface="Bookman Old Style" pitchFamily="18" charset="0"/>
              </a:rPr>
              <a:t> </a:t>
            </a:r>
            <a:r>
              <a:rPr lang="en-GB" sz="1800" smtClean="0"/>
              <a:t/>
            </a:r>
            <a:br>
              <a:rPr lang="en-GB" sz="1800" smtClean="0"/>
            </a:br>
            <a:r>
              <a:rPr lang="en-US" sz="1800" smtClean="0">
                <a:hlinkClick r:id="" action="ppaction://noaction"/>
              </a:rPr>
              <a:t>[1]</a:t>
            </a:r>
            <a:r>
              <a:rPr lang="en-US" sz="1800" smtClean="0"/>
              <a:t> Sekretariat Negara RI, 1995</a:t>
            </a:r>
            <a:r>
              <a:rPr lang="en-US" sz="1800" b="1" smtClean="0"/>
              <a:t>, Risalah Sidang BPUPKI dan PPKI 28 Mei 1945-22 Agustus 1945</a:t>
            </a:r>
            <a:r>
              <a:rPr lang="en-US" sz="1800" smtClean="0"/>
              <a:t>, h. 158</a:t>
            </a:r>
            <a:endParaRPr lang="en-US" sz="1800" smtClean="0">
              <a:hlinkClick r:id="" action="ppaction://noaction"/>
            </a:endParaRPr>
          </a:p>
        </p:txBody>
      </p:sp>
    </p:spTree>
    <p:extLst>
      <p:ext uri="{BB962C8B-B14F-4D97-AF65-F5344CB8AC3E}">
        <p14:creationId xmlns:p14="http://schemas.microsoft.com/office/powerpoint/2010/main" val="4345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ESADARAN ETIKA MULTIKULTURALISME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KESADARAN ETIKA MULTIKULTURALIS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SADARAN ETIKA MULTIKULTURALIS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KESADARAN ETIKA MULTIKULTURALISME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KESADARAN ETIKA MULTIKULTURALIS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SADARAN ETIKA MULTIKULTURALIS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KESADARAN ETIKA MULTIKULTURALISME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KESADARAN ETIKA MULTIKULTURALIS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SADARAN ETIKA MULTIKULTURALIS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KESADARAN ETIKA MULTIKULTURALISME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KESADARAN ETIKA MULTIKULTURALIS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SADARAN ETIKA MULTIKULTURALIS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SADARAN ETIKA MULTIKULTURALIS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SADARAN ETIKA MULTIKULTURALIS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255</TotalTime>
  <Words>720</Words>
  <Application>Microsoft Office PowerPoint</Application>
  <PresentationFormat>On-screen Show (4:3)</PresentationFormat>
  <Paragraphs>64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Angles</vt:lpstr>
      <vt:lpstr>Default Design</vt:lpstr>
      <vt:lpstr>1_Default Design</vt:lpstr>
      <vt:lpstr>KESADARAN ETIKA MULTIKULTURALISME</vt:lpstr>
      <vt:lpstr>1_KESADARAN ETIKA MULTIKULTURALISME</vt:lpstr>
      <vt:lpstr>2_KESADARAN ETIKA MULTIKULTURALISME</vt:lpstr>
      <vt:lpstr>3_KESADARAN ETIKA MULTIKULTURALISME</vt:lpstr>
      <vt:lpstr>NILAI ISLAM DALAM PANCASILA</vt:lpstr>
      <vt:lpstr>PowerPoint Presentation</vt:lpstr>
      <vt:lpstr>PowerPoint Presentation</vt:lpstr>
      <vt:lpstr>PowerPoint Presentation</vt:lpstr>
      <vt:lpstr>IDEOLOGI</vt:lpstr>
      <vt:lpstr>Karakter Ideologi</vt:lpstr>
      <vt:lpstr>PowerPoint Presentation</vt:lpstr>
      <vt:lpstr>PEMBUKAAN UUD</vt:lpstr>
      <vt:lpstr>CATATAN SIDANG BPUPKI</vt:lpstr>
      <vt:lpstr>PowerPoint Presentation</vt:lpstr>
      <vt:lpstr>PIAGAM JAKARTA</vt:lpstr>
      <vt:lpstr>KANDUNGAN NILAI PANCASILA</vt:lpstr>
      <vt:lpstr> RAPAT BESAR PPKI 18081945</vt:lpstr>
      <vt:lpstr>LANJUTAN</vt:lpstr>
      <vt:lpstr>PENUTUP</vt:lpstr>
      <vt:lpstr>LANJUTAN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NILAI ISLAM DALAM PANCASILA</dc:title>
  <dc:creator>USER</dc:creator>
  <cp:lastModifiedBy>USER</cp:lastModifiedBy>
  <cp:revision>25</cp:revision>
  <dcterms:created xsi:type="dcterms:W3CDTF">2016-06-06T21:02:35Z</dcterms:created>
  <dcterms:modified xsi:type="dcterms:W3CDTF">2016-06-08T12:48:55Z</dcterms:modified>
</cp:coreProperties>
</file>