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91817-3103-49E0-9A98-12B6D0CAC5B2}" type="datetimeFigureOut">
              <a:rPr lang="en-US"/>
              <a:pPr>
                <a:defRPr/>
              </a:pPr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614C7-FB61-4DF9-A594-932F6B25C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627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BD29F-24FA-4D7A-B863-418B6688BCE9}" type="datetimeFigureOut">
              <a:rPr lang="en-US"/>
              <a:pPr>
                <a:defRPr/>
              </a:pPr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10FE5-F661-4B6F-BC8E-7C340A0255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260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365E3-7624-4546-8985-FDBF332A75DC}" type="datetimeFigureOut">
              <a:rPr lang="en-US"/>
              <a:pPr>
                <a:defRPr/>
              </a:pPr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F1D43-8348-4469-A57D-311BE66886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81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7DD40-66AC-4B2D-8E95-A6E6112B6472}" type="datetimeFigureOut">
              <a:rPr lang="en-US"/>
              <a:pPr>
                <a:defRPr/>
              </a:pPr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B123E-5466-4D50-B684-486C6A3D9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85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7334B-0D3F-40DF-B909-678EDD2B06C0}" type="datetimeFigureOut">
              <a:rPr lang="en-US"/>
              <a:pPr>
                <a:defRPr/>
              </a:pPr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0E6B0-5B7D-46C8-8498-619F595B75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315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4C473-0827-4E03-9A59-547E94EC56C3}" type="datetimeFigureOut">
              <a:rPr lang="en-US"/>
              <a:pPr>
                <a:defRPr/>
              </a:pPr>
              <a:t>3/26/2018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104FD-A471-491F-874E-B92581F036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33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157C4-C5C4-4275-87A3-2FE39F9F2E44}" type="datetimeFigureOut">
              <a:rPr lang="en-US"/>
              <a:pPr>
                <a:defRPr/>
              </a:pPr>
              <a:t>3/26/2018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D777D-8D1A-4E9D-8FAA-CF11B18ED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94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5B1D6-95DA-4DE4-A9D7-1CC084C21EED}" type="datetimeFigureOut">
              <a:rPr lang="en-US"/>
              <a:pPr>
                <a:defRPr/>
              </a:pPr>
              <a:t>3/26/2018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DA126-34B2-4AC9-9827-ABDAAF2A33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77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EAFFB-6074-468E-9498-F4617E24B01F}" type="datetimeFigureOut">
              <a:rPr lang="en-US"/>
              <a:pPr>
                <a:defRPr/>
              </a:pPr>
              <a:t>3/26/2018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C6994-E114-4CD3-93DD-1A96A32F4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076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8F59B-5A0F-468F-B678-FA6808E228F8}" type="datetimeFigureOut">
              <a:rPr lang="en-US"/>
              <a:pPr>
                <a:defRPr/>
              </a:pPr>
              <a:t>3/26/2018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64775-901B-4CC2-8812-1F5C6240E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510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ABEC0-ED4F-48D9-9560-3E48E69DAEC6}" type="datetimeFigureOut">
              <a:rPr lang="en-US"/>
              <a:pPr>
                <a:defRPr/>
              </a:pPr>
              <a:t>3/26/2018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BFFDB-51A1-47B4-8745-B31BCF93B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36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F4E25A-4DD9-49CA-ADCB-04EEAC12C63B}" type="datetimeFigureOut">
              <a:rPr lang="en-US"/>
              <a:pPr>
                <a:defRPr/>
              </a:pPr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D9DF4E-2092-447E-9B8D-B984DCFF00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smtClean="0">
                <a:latin typeface="Aharoni" pitchFamily="2" charset="-79"/>
                <a:cs typeface="Aharoni" pitchFamily="2" charset="-79"/>
              </a:rPr>
              <a:t>PILIHAN KATA (DIKSI)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Ketepatan</a:t>
            </a:r>
            <a:r>
              <a:rPr lang="en-US" dirty="0" smtClean="0"/>
              <a:t> </a:t>
            </a:r>
            <a:r>
              <a:rPr lang="en-US" dirty="0" err="1" smtClean="0"/>
              <a:t>pilihan</a:t>
            </a:r>
            <a:r>
              <a:rPr lang="en-US" dirty="0" smtClean="0"/>
              <a:t> kata </a:t>
            </a:r>
            <a:r>
              <a:rPr lang="en-US" dirty="0" err="1" smtClean="0"/>
              <a:t>semacam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dicapai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pemakai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memahami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kata-kata yang </a:t>
            </a:r>
            <a:r>
              <a:rPr lang="en-US" dirty="0" err="1" smtClean="0"/>
              <a:t>bermakna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(1) </a:t>
            </a:r>
            <a:r>
              <a:rPr lang="en-US" dirty="0" err="1" smtClean="0"/>
              <a:t>denotasi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konotasi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(2) </a:t>
            </a:r>
            <a:r>
              <a:rPr lang="en-US" dirty="0" err="1" smtClean="0"/>
              <a:t>sinonim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(3) </a:t>
            </a:r>
            <a:r>
              <a:rPr lang="en-US" dirty="0" err="1" smtClean="0"/>
              <a:t>eufemisme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(4) </a:t>
            </a:r>
            <a:r>
              <a:rPr lang="en-US" dirty="0" err="1" smtClean="0"/>
              <a:t>generik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spesifik</a:t>
            </a:r>
            <a:r>
              <a:rPr lang="en-US" dirty="0" smtClean="0"/>
              <a:t>, </a:t>
            </a:r>
            <a:r>
              <a:rPr lang="en-US" dirty="0" err="1" smtClean="0"/>
              <a:t>serta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(5) </a:t>
            </a:r>
            <a:r>
              <a:rPr lang="en-US" dirty="0" err="1" smtClean="0"/>
              <a:t>konkret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abstrak</a:t>
            </a:r>
            <a:r>
              <a:rPr lang="en-US" dirty="0" smtClean="0"/>
              <a:t>. </a:t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err="1" smtClean="0"/>
              <a:t>Penggunaan</a:t>
            </a:r>
            <a:r>
              <a:rPr lang="en-US" b="1" dirty="0" smtClean="0"/>
              <a:t> Kata yang </a:t>
            </a:r>
            <a:r>
              <a:rPr lang="en-US" b="1" dirty="0" err="1" smtClean="0"/>
              <a:t>Bermakna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Denotasi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Konotasi</a:t>
            </a:r>
            <a:r>
              <a:rPr lang="en-US" dirty="0" smtClean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Makna</a:t>
            </a:r>
            <a:r>
              <a:rPr lang="en-US" dirty="0" smtClean="0"/>
              <a:t> </a:t>
            </a:r>
            <a:r>
              <a:rPr lang="en-US" b="1" dirty="0" err="1" smtClean="0"/>
              <a:t>denotasi</a:t>
            </a:r>
            <a:r>
              <a:rPr lang="en-US" b="1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makna</a:t>
            </a:r>
            <a:r>
              <a:rPr lang="en-US" dirty="0" smtClean="0"/>
              <a:t> yang </a:t>
            </a:r>
            <a:r>
              <a:rPr lang="en-US" dirty="0" err="1" smtClean="0"/>
              <a:t>mengacu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id-ID" dirty="0" smtClean="0"/>
              <a:t> </a:t>
            </a:r>
            <a:r>
              <a:rPr lang="en-US" dirty="0" err="1" smtClean="0"/>
              <a:t>gagasan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(</a:t>
            </a:r>
            <a:r>
              <a:rPr lang="en-US" dirty="0" err="1" smtClean="0"/>
              <a:t>makna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), yang </a:t>
            </a:r>
            <a:r>
              <a:rPr lang="en-US" dirty="0" err="1" smtClean="0"/>
              <a:t>tidak</a:t>
            </a:r>
            <a:r>
              <a:rPr lang="id-ID" dirty="0" smtClean="0"/>
              <a:t> </a:t>
            </a:r>
            <a:r>
              <a:rPr lang="en-US" dirty="0" err="1" smtClean="0"/>
              <a:t>mengandung</a:t>
            </a:r>
            <a:r>
              <a:rPr lang="en-US" dirty="0" smtClean="0"/>
              <a:t> </a:t>
            </a:r>
            <a:r>
              <a:rPr lang="en-US" dirty="0" err="1" smtClean="0"/>
              <a:t>makna</a:t>
            </a:r>
            <a:r>
              <a:rPr lang="en-US" dirty="0" smtClean="0"/>
              <a:t> </a:t>
            </a:r>
            <a:r>
              <a:rPr lang="en-US" dirty="0" err="1" smtClean="0"/>
              <a:t>tambahan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rasa</a:t>
            </a:r>
            <a:r>
              <a:rPr lang="id-ID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, </a:t>
            </a:r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dirty="0" err="1" smtClean="0"/>
              <a:t>makna</a:t>
            </a:r>
            <a:r>
              <a:rPr lang="en-US" dirty="0" smtClean="0"/>
              <a:t> </a:t>
            </a:r>
            <a:r>
              <a:rPr lang="en-US" b="1" dirty="0" err="1" smtClean="0"/>
              <a:t>konotasi</a:t>
            </a:r>
            <a:r>
              <a:rPr lang="id-ID" b="1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makna</a:t>
            </a:r>
            <a:r>
              <a:rPr lang="id-ID" dirty="0" smtClean="0"/>
              <a:t> </a:t>
            </a:r>
            <a:r>
              <a:rPr lang="en-US" dirty="0" err="1" smtClean="0"/>
              <a:t>tambahan</a:t>
            </a:r>
            <a:r>
              <a:rPr lang="en-US" dirty="0" smtClean="0"/>
              <a:t> yang </a:t>
            </a:r>
            <a:r>
              <a:rPr lang="en-US" dirty="0" err="1" smtClean="0"/>
              <a:t>mengandung</a:t>
            </a:r>
            <a:r>
              <a:rPr lang="id-ID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rasa </a:t>
            </a:r>
            <a:r>
              <a:rPr lang="en-US" dirty="0" err="1" smtClean="0"/>
              <a:t>tertentu</a:t>
            </a:r>
            <a:r>
              <a:rPr lang="en-US" dirty="0" smtClean="0"/>
              <a:t> di</a:t>
            </a:r>
            <a:r>
              <a:rPr lang="id-ID" dirty="0" smtClean="0"/>
              <a:t> </a:t>
            </a:r>
            <a:r>
              <a:rPr lang="en-US" dirty="0" err="1" smtClean="0"/>
              <a:t>samping</a:t>
            </a:r>
            <a:r>
              <a:rPr lang="en-US" dirty="0" smtClean="0"/>
              <a:t> </a:t>
            </a:r>
            <a:r>
              <a:rPr lang="en-US" dirty="0" err="1" smtClean="0"/>
              <a:t>makna</a:t>
            </a:r>
            <a:r>
              <a:rPr lang="en-US" dirty="0" smtClean="0"/>
              <a:t> </a:t>
            </a:r>
            <a:r>
              <a:rPr lang="en-US" dirty="0" err="1" smtClean="0"/>
              <a:t>dasarnya</a:t>
            </a:r>
            <a:endParaRPr lang="id-ID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dirty="0" smtClean="0"/>
              <a:t>Denotasi = Makna sebenarnya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dirty="0" smtClean="0"/>
              <a:t>Konotasi = Makna tidak sebenarnya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Contoh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500" dirty="0" smtClean="0"/>
              <a:t>kata </a:t>
            </a:r>
            <a:r>
              <a:rPr lang="en-US" sz="3500" b="1" i="1" dirty="0" err="1" smtClean="0"/>
              <a:t>bini</a:t>
            </a:r>
            <a:r>
              <a:rPr lang="en-US" sz="3500" i="1" dirty="0" smtClean="0"/>
              <a:t> </a:t>
            </a:r>
            <a:r>
              <a:rPr lang="en-US" sz="3500" dirty="0" err="1" smtClean="0"/>
              <a:t>dan</a:t>
            </a:r>
            <a:r>
              <a:rPr lang="en-US" sz="3500" dirty="0" smtClean="0"/>
              <a:t> kata </a:t>
            </a:r>
            <a:r>
              <a:rPr lang="en-US" sz="3500" b="1" i="1" dirty="0" err="1" smtClean="0"/>
              <a:t>istri</a:t>
            </a:r>
            <a:r>
              <a:rPr lang="en-US" sz="3500" i="1" dirty="0" smtClean="0"/>
              <a:t>. </a:t>
            </a:r>
            <a:endParaRPr lang="id-ID" sz="3500" i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500" dirty="0" err="1" smtClean="0"/>
              <a:t>Kedua</a:t>
            </a:r>
            <a:r>
              <a:rPr lang="en-US" sz="3500" dirty="0" smtClean="0"/>
              <a:t> kata </a:t>
            </a:r>
            <a:r>
              <a:rPr lang="en-US" sz="3500" dirty="0" err="1" smtClean="0"/>
              <a:t>ini</a:t>
            </a:r>
            <a:r>
              <a:rPr lang="id-ID" sz="3500" dirty="0" smtClean="0"/>
              <a:t> </a:t>
            </a:r>
            <a:r>
              <a:rPr lang="en-US" sz="3500" dirty="0" err="1" smtClean="0"/>
              <a:t>mempunyai</a:t>
            </a:r>
            <a:r>
              <a:rPr lang="en-US" sz="3500" dirty="0" smtClean="0"/>
              <a:t> </a:t>
            </a:r>
            <a:r>
              <a:rPr lang="en-US" sz="3500" dirty="0" err="1" smtClean="0"/>
              <a:t>makna</a:t>
            </a:r>
            <a:r>
              <a:rPr lang="en-US" sz="3500" dirty="0" smtClean="0"/>
              <a:t> </a:t>
            </a:r>
            <a:r>
              <a:rPr lang="en-US" sz="3500" dirty="0" err="1" smtClean="0"/>
              <a:t>dasar</a:t>
            </a:r>
            <a:r>
              <a:rPr lang="en-US" sz="3500" dirty="0" smtClean="0"/>
              <a:t> yang </a:t>
            </a:r>
            <a:r>
              <a:rPr lang="en-US" sz="3500" dirty="0" err="1" smtClean="0"/>
              <a:t>sama</a:t>
            </a:r>
            <a:r>
              <a:rPr lang="en-US" sz="3500" dirty="0" smtClean="0"/>
              <a:t>, </a:t>
            </a:r>
            <a:r>
              <a:rPr lang="en-US" sz="3500" dirty="0" err="1" smtClean="0"/>
              <a:t>yakni</a:t>
            </a:r>
            <a:r>
              <a:rPr lang="en-US" sz="3500" dirty="0" smtClean="0"/>
              <a:t> ‘</a:t>
            </a:r>
            <a:r>
              <a:rPr lang="en-US" sz="3500" dirty="0" err="1" smtClean="0"/>
              <a:t>wanita</a:t>
            </a:r>
            <a:r>
              <a:rPr lang="id-ID" sz="3500" dirty="0" smtClean="0"/>
              <a:t> </a:t>
            </a:r>
            <a:r>
              <a:rPr lang="en-US" sz="3500" dirty="0" smtClean="0"/>
              <a:t>yang </a:t>
            </a:r>
            <a:r>
              <a:rPr lang="en-US" sz="3500" dirty="0" err="1" smtClean="0"/>
              <a:t>telah</a:t>
            </a:r>
            <a:r>
              <a:rPr lang="en-US" sz="3500" dirty="0" smtClean="0"/>
              <a:t> </a:t>
            </a:r>
            <a:r>
              <a:rPr lang="en-US" sz="3500" dirty="0" err="1" smtClean="0"/>
              <a:t>menikah</a:t>
            </a:r>
            <a:r>
              <a:rPr lang="en-US" sz="3500" dirty="0" smtClean="0"/>
              <a:t> </a:t>
            </a:r>
            <a:r>
              <a:rPr lang="en-US" sz="3500" dirty="0" err="1" smtClean="0"/>
              <a:t>atau</a:t>
            </a:r>
            <a:r>
              <a:rPr lang="en-US" sz="3500" dirty="0" smtClean="0"/>
              <a:t> </a:t>
            </a:r>
            <a:r>
              <a:rPr lang="en-US" sz="3500" dirty="0" err="1" smtClean="0"/>
              <a:t>telah</a:t>
            </a:r>
            <a:r>
              <a:rPr lang="en-US" sz="3500" dirty="0" smtClean="0"/>
              <a:t> </a:t>
            </a:r>
            <a:r>
              <a:rPr lang="en-US" sz="3500" dirty="0" err="1" smtClean="0"/>
              <a:t>bersuami</a:t>
            </a:r>
            <a:r>
              <a:rPr lang="en-US" sz="3500" dirty="0" smtClean="0"/>
              <a:t>’, </a:t>
            </a:r>
            <a:r>
              <a:rPr lang="en-US" sz="3500" dirty="0" err="1" smtClean="0"/>
              <a:t>tetapi</a:t>
            </a:r>
            <a:r>
              <a:rPr lang="id-ID" sz="3500" dirty="0" smtClean="0"/>
              <a:t> </a:t>
            </a:r>
            <a:r>
              <a:rPr lang="en-US" sz="3500" dirty="0" err="1" smtClean="0"/>
              <a:t>masing-masing</a:t>
            </a:r>
            <a:r>
              <a:rPr lang="en-US" sz="3500" dirty="0" smtClean="0"/>
              <a:t> </a:t>
            </a:r>
            <a:r>
              <a:rPr lang="en-US" sz="3500" dirty="0" err="1" smtClean="0"/>
              <a:t>mempunyai</a:t>
            </a:r>
            <a:r>
              <a:rPr lang="en-US" sz="3500" dirty="0" smtClean="0"/>
              <a:t> </a:t>
            </a:r>
            <a:r>
              <a:rPr lang="en-US" sz="3500" dirty="0" err="1" smtClean="0"/>
              <a:t>nilai</a:t>
            </a:r>
            <a:r>
              <a:rPr lang="en-US" sz="3500" dirty="0" smtClean="0"/>
              <a:t> rasa yang </a:t>
            </a:r>
            <a:r>
              <a:rPr lang="en-US" sz="3500" dirty="0" err="1" smtClean="0"/>
              <a:t>berbeda</a:t>
            </a:r>
            <a:r>
              <a:rPr lang="en-US" sz="3500" dirty="0" smtClean="0"/>
              <a:t>. </a:t>
            </a:r>
            <a:endParaRPr lang="id-ID" sz="35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d-ID" sz="35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d-ID" sz="3500" i="1" dirty="0" smtClean="0"/>
              <a:t>   </a:t>
            </a:r>
            <a:r>
              <a:rPr lang="en-US" sz="3500" i="1" dirty="0" smtClean="0"/>
              <a:t>Kami </a:t>
            </a:r>
            <a:r>
              <a:rPr lang="en-US" sz="3500" i="1" dirty="0" err="1" smtClean="0"/>
              <a:t>mengharapkan</a:t>
            </a:r>
            <a:r>
              <a:rPr lang="en-US" sz="3500" i="1" dirty="0" smtClean="0"/>
              <a:t> </a:t>
            </a:r>
            <a:r>
              <a:rPr lang="en-US" sz="3500" i="1" dirty="0" err="1" smtClean="0"/>
              <a:t>kehadiran</a:t>
            </a:r>
            <a:r>
              <a:rPr lang="en-US" sz="3500" i="1" dirty="0" smtClean="0"/>
              <a:t> </a:t>
            </a:r>
            <a:r>
              <a:rPr lang="en-US" sz="3500" i="1" dirty="0" err="1" smtClean="0"/>
              <a:t>Saudara</a:t>
            </a:r>
            <a:r>
              <a:rPr lang="en-US" sz="3500" i="1" dirty="0" smtClean="0"/>
              <a:t/>
            </a:r>
            <a:br>
              <a:rPr lang="en-US" sz="3500" i="1" dirty="0" smtClean="0"/>
            </a:br>
            <a:r>
              <a:rPr lang="id-ID" sz="3500" i="1" dirty="0" smtClean="0"/>
              <a:t>   </a:t>
            </a:r>
            <a:r>
              <a:rPr lang="en-US" sz="3500" i="1" dirty="0" err="1" smtClean="0"/>
              <a:t>beserta</a:t>
            </a:r>
            <a:r>
              <a:rPr lang="en-US" sz="3500" i="1" dirty="0" smtClean="0"/>
              <a:t> {</a:t>
            </a:r>
            <a:r>
              <a:rPr lang="en-US" sz="3500" i="1" dirty="0" err="1" smtClean="0"/>
              <a:t>istri</a:t>
            </a:r>
            <a:r>
              <a:rPr lang="en-US" sz="3500" i="1" dirty="0" smtClean="0"/>
              <a:t>} </a:t>
            </a:r>
            <a:r>
              <a:rPr lang="en-US" sz="3500" i="1" dirty="0" err="1" smtClean="0"/>
              <a:t>dalam</a:t>
            </a:r>
            <a:r>
              <a:rPr lang="en-US" sz="3500" i="1" dirty="0" smtClean="0"/>
              <a:t> </a:t>
            </a:r>
            <a:r>
              <a:rPr lang="en-US" sz="3500" i="1" dirty="0" err="1" smtClean="0"/>
              <a:t>pertemuan</a:t>
            </a:r>
            <a:r>
              <a:rPr lang="en-US" sz="3500" i="1" dirty="0" smtClean="0"/>
              <a:t> </a:t>
            </a:r>
            <a:r>
              <a:rPr lang="en-US" sz="3500" i="1" dirty="0" err="1" smtClean="0"/>
              <a:t>besok</a:t>
            </a:r>
            <a:r>
              <a:rPr lang="en-US" sz="3500" i="1" dirty="0" smtClean="0"/>
              <a:t>.</a:t>
            </a:r>
            <a:br>
              <a:rPr lang="en-US" sz="3500" i="1" dirty="0" smtClean="0"/>
            </a:br>
            <a:r>
              <a:rPr lang="id-ID" sz="3500" i="1" dirty="0" smtClean="0"/>
              <a:t>                </a:t>
            </a:r>
            <a:r>
              <a:rPr lang="en-US" sz="3500" i="1" dirty="0" smtClean="0"/>
              <a:t>{*</a:t>
            </a:r>
            <a:r>
              <a:rPr lang="en-US" sz="3500" i="1" dirty="0" err="1" smtClean="0"/>
              <a:t>bini</a:t>
            </a:r>
            <a:r>
              <a:rPr lang="en-US" sz="3500" i="1" dirty="0" smtClean="0"/>
              <a:t>}</a:t>
            </a:r>
            <a:r>
              <a:rPr lang="en-US" sz="3500" dirty="0" smtClean="0"/>
              <a:t/>
            </a:r>
            <a:br>
              <a:rPr lang="en-US" sz="35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i="1" smtClean="0"/>
              <a:t>Karena perlu biaya, ia menjual </a:t>
            </a:r>
            <a:r>
              <a:rPr lang="en-US" b="1" i="1" smtClean="0"/>
              <a:t>kambing</a:t>
            </a:r>
            <a:br>
              <a:rPr lang="en-US" b="1" i="1" smtClean="0"/>
            </a:br>
            <a:r>
              <a:rPr lang="en-US" b="1" i="1" smtClean="0"/>
              <a:t>hitamnya </a:t>
            </a:r>
            <a:r>
              <a:rPr lang="en-US" i="1" smtClean="0"/>
              <a:t>dengan harga murah.</a:t>
            </a:r>
            <a:br>
              <a:rPr lang="en-US" i="1" smtClean="0"/>
            </a:br>
            <a:endParaRPr lang="id-ID" i="1" smtClean="0"/>
          </a:p>
          <a:p>
            <a:pPr marL="0" indent="0">
              <a:buFont typeface="Arial" charset="0"/>
              <a:buNone/>
            </a:pPr>
            <a:r>
              <a:rPr lang="en-US" i="1" smtClean="0"/>
              <a:t>Dalam setiap kerusuhan mereka selalu</a:t>
            </a:r>
            <a:br>
              <a:rPr lang="en-US" i="1" smtClean="0"/>
            </a:br>
            <a:r>
              <a:rPr lang="en-US" i="1" smtClean="0"/>
              <a:t>dijadikan </a:t>
            </a:r>
            <a:r>
              <a:rPr lang="en-US" b="1" i="1" smtClean="0"/>
              <a:t>kambing hitam</a:t>
            </a:r>
            <a:r>
              <a:rPr lang="en-US" i="1" smtClean="0"/>
              <a:t>.</a:t>
            </a:r>
            <a:r>
              <a:rPr lang="en-US" smtClean="0"/>
              <a:t> </a:t>
            </a:r>
            <a:br>
              <a:rPr lang="en-US" smtClean="0"/>
            </a:b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Penggunaan Kata yang Bersinonim</a:t>
            </a:r>
            <a:r>
              <a:rPr lang="en-US" smtClean="0"/>
              <a:t> 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sz="4000" i="1" smtClean="0"/>
              <a:t>kelompok</a:t>
            </a:r>
            <a:br>
              <a:rPr lang="en-US" sz="4000" i="1" smtClean="0"/>
            </a:br>
            <a:r>
              <a:rPr lang="en-US" sz="4000" i="1" smtClean="0"/>
              <a:t>rombongan</a:t>
            </a:r>
            <a:br>
              <a:rPr lang="en-US" sz="4000" i="1" smtClean="0"/>
            </a:br>
            <a:r>
              <a:rPr lang="en-US" sz="4000" i="1" smtClean="0"/>
              <a:t>kawanan</a:t>
            </a:r>
            <a:br>
              <a:rPr lang="en-US" sz="4000" i="1" smtClean="0"/>
            </a:br>
            <a:r>
              <a:rPr lang="en-US" sz="4000" i="1" smtClean="0"/>
              <a:t>gerombolan</a:t>
            </a:r>
            <a:r>
              <a:rPr lang="en-US" sz="4000" smtClean="0"/>
              <a:t> </a:t>
            </a:r>
            <a:br>
              <a:rPr lang="en-US" sz="4000" smtClean="0"/>
            </a:br>
            <a:endParaRPr lang="en-US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638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65113" y="1628775"/>
            <a:ext cx="9525001" cy="4679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741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133600"/>
            <a:ext cx="9039225" cy="3063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843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1113" y="1989138"/>
            <a:ext cx="9188451" cy="3527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Penggunaan Eufemisme</a:t>
            </a:r>
            <a:r>
              <a:rPr lang="en-US" smtClean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err="1" smtClean="0"/>
              <a:t>Eufemisme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kata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ungkapan</a:t>
            </a:r>
            <a:r>
              <a:rPr lang="en-US" dirty="0" smtClean="0"/>
              <a:t> yang</a:t>
            </a:r>
            <a:br>
              <a:rPr lang="en-US" dirty="0" smtClean="0"/>
            </a:br>
            <a:r>
              <a:rPr lang="en-US" dirty="0" err="1" smtClean="0"/>
              <a:t>dirasa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halus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menggantikan</a:t>
            </a:r>
            <a:r>
              <a:rPr lang="en-US" dirty="0" smtClean="0"/>
              <a:t> kata </a:t>
            </a:r>
            <a:r>
              <a:rPr lang="en-US" dirty="0" err="1" smtClean="0"/>
              <a:t>atau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ungkapan</a:t>
            </a:r>
            <a:r>
              <a:rPr lang="en-US" dirty="0" smtClean="0"/>
              <a:t> yang </a:t>
            </a:r>
            <a:r>
              <a:rPr lang="en-US" dirty="0" err="1" smtClean="0"/>
              <a:t>dirasa</a:t>
            </a:r>
            <a:r>
              <a:rPr lang="en-US" dirty="0" smtClean="0"/>
              <a:t> </a:t>
            </a:r>
            <a:r>
              <a:rPr lang="en-US" b="1" dirty="0" err="1" smtClean="0"/>
              <a:t>kasar</a:t>
            </a:r>
            <a:r>
              <a:rPr lang="en-US" dirty="0" smtClean="0"/>
              <a:t>, </a:t>
            </a:r>
            <a:r>
              <a:rPr lang="en-US" b="1" dirty="0" smtClean="0"/>
              <a:t>vulgar,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b="1" dirty="0" err="1" smtClean="0"/>
              <a:t>tidak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sopan</a:t>
            </a:r>
            <a:r>
              <a:rPr lang="en-US" b="1" dirty="0" smtClean="0"/>
              <a:t>. </a:t>
            </a:r>
            <a:endParaRPr lang="id-ID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, </a:t>
            </a:r>
            <a:r>
              <a:rPr lang="en-US" dirty="0" err="1" smtClean="0"/>
              <a:t>pemakai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diharapkan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memilih</a:t>
            </a:r>
            <a:r>
              <a:rPr lang="en-US" dirty="0" smtClean="0"/>
              <a:t> kata-kata </a:t>
            </a:r>
            <a:r>
              <a:rPr lang="en-US" dirty="0" err="1" smtClean="0"/>
              <a:t>atau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ungkapan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halus</a:t>
            </a:r>
            <a:r>
              <a:rPr lang="en-US" dirty="0" smtClean="0"/>
              <a:t> agar </a:t>
            </a:r>
            <a:r>
              <a:rPr lang="en-US" dirty="0" err="1" smtClean="0"/>
              <a:t>komun</a:t>
            </a:r>
            <a:r>
              <a:rPr lang="id-ID" dirty="0" smtClean="0"/>
              <a:t>i</a:t>
            </a:r>
            <a:r>
              <a:rPr lang="en-US" dirty="0" err="1" smtClean="0"/>
              <a:t>kasi</a:t>
            </a:r>
            <a:r>
              <a:rPr lang="en-US" dirty="0" smtClean="0"/>
              <a:t> yang</a:t>
            </a:r>
            <a:br>
              <a:rPr lang="en-US" dirty="0" smtClean="0"/>
            </a:br>
            <a:r>
              <a:rPr lang="en-US" dirty="0" err="1" smtClean="0"/>
              <a:t>disampaikan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mengungkapkan</a:t>
            </a:r>
            <a:r>
              <a:rPr lang="en-US" dirty="0" smtClean="0"/>
              <a:t> </a:t>
            </a:r>
            <a:r>
              <a:rPr lang="en-US" dirty="0" err="1" smtClean="0"/>
              <a:t>maksud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tepat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menimbulkan</a:t>
            </a:r>
            <a:r>
              <a:rPr lang="en-US" dirty="0" smtClean="0"/>
              <a:t> dis</a:t>
            </a:r>
            <a:r>
              <a:rPr lang="id-ID" dirty="0" smtClean="0"/>
              <a:t>-</a:t>
            </a:r>
            <a:r>
              <a:rPr lang="en-US" dirty="0" err="1" smtClean="0"/>
              <a:t>harmoni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. </a:t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Contoh Eufemisme</a:t>
            </a:r>
            <a:endParaRPr lang="en-US" smtClean="0"/>
          </a:p>
        </p:txBody>
      </p:sp>
      <p:pic>
        <p:nvPicPr>
          <p:cNvPr id="2048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96875" y="1773238"/>
            <a:ext cx="10309225" cy="2879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341438"/>
            <a:ext cx="8229600" cy="4525962"/>
          </a:xfrm>
        </p:spPr>
        <p:txBody>
          <a:bodyPr rtlCol="0">
            <a:normAutofit lnSpcReduction="1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cs typeface="Aharoni" pitchFamily="2" charset="-79"/>
              </a:rPr>
              <a:t>Ada </a:t>
            </a:r>
            <a:r>
              <a:rPr lang="en-US" dirty="0" err="1" smtClean="0">
                <a:cs typeface="Aharoni" pitchFamily="2" charset="-79"/>
              </a:rPr>
              <a:t>dua</a:t>
            </a:r>
            <a:r>
              <a:rPr lang="en-US" dirty="0" smtClean="0">
                <a:cs typeface="Aharoni" pitchFamily="2" charset="-79"/>
              </a:rPr>
              <a:t> </a:t>
            </a:r>
            <a:r>
              <a:rPr lang="en-US" dirty="0" err="1" smtClean="0">
                <a:cs typeface="Aharoni" pitchFamily="2" charset="-79"/>
              </a:rPr>
              <a:t>istilah</a:t>
            </a:r>
            <a:r>
              <a:rPr lang="en-US" dirty="0" smtClean="0">
                <a:cs typeface="Aharoni" pitchFamily="2" charset="-79"/>
              </a:rPr>
              <a:t> yang </a:t>
            </a:r>
            <a:r>
              <a:rPr lang="en-US" dirty="0" err="1" smtClean="0">
                <a:cs typeface="Aharoni" pitchFamily="2" charset="-79"/>
              </a:rPr>
              <a:t>perlu</a:t>
            </a:r>
            <a:r>
              <a:rPr lang="en-US" dirty="0" smtClean="0">
                <a:cs typeface="Aharoni" pitchFamily="2" charset="-79"/>
              </a:rPr>
              <a:t> </a:t>
            </a:r>
            <a:r>
              <a:rPr lang="en-US" dirty="0" err="1" smtClean="0">
                <a:cs typeface="Aharoni" pitchFamily="2" charset="-79"/>
              </a:rPr>
              <a:t>dipahami</a:t>
            </a:r>
            <a:r>
              <a:rPr lang="en-US" dirty="0" smtClean="0">
                <a:cs typeface="Aharoni" pitchFamily="2" charset="-79"/>
              </a:rPr>
              <a:t> </a:t>
            </a:r>
            <a:r>
              <a:rPr lang="en-US" dirty="0" err="1" smtClean="0">
                <a:cs typeface="Aharoni" pitchFamily="2" charset="-79"/>
              </a:rPr>
              <a:t>berkaitan</a:t>
            </a:r>
            <a:r>
              <a:rPr lang="id-ID" dirty="0" smtClean="0">
                <a:cs typeface="Aharoni" pitchFamily="2" charset="-79"/>
              </a:rPr>
              <a:t> </a:t>
            </a:r>
            <a:r>
              <a:rPr lang="en-US" dirty="0" err="1" smtClean="0">
                <a:cs typeface="Aharoni" pitchFamily="2" charset="-79"/>
              </a:rPr>
              <a:t>dengan</a:t>
            </a:r>
            <a:r>
              <a:rPr lang="en-US" dirty="0" smtClean="0">
                <a:cs typeface="Aharoni" pitchFamily="2" charset="-79"/>
              </a:rPr>
              <a:t> </a:t>
            </a:r>
            <a:r>
              <a:rPr lang="en-US" dirty="0" err="1" smtClean="0">
                <a:cs typeface="Aharoni" pitchFamily="2" charset="-79"/>
              </a:rPr>
              <a:t>pilihan</a:t>
            </a:r>
            <a:r>
              <a:rPr lang="en-US" dirty="0" smtClean="0">
                <a:cs typeface="Aharoni" pitchFamily="2" charset="-79"/>
              </a:rPr>
              <a:t> kata </a:t>
            </a:r>
            <a:r>
              <a:rPr lang="en-US" dirty="0" err="1" smtClean="0">
                <a:cs typeface="Aharoni" pitchFamily="2" charset="-79"/>
              </a:rPr>
              <a:t>ini</a:t>
            </a:r>
            <a:r>
              <a:rPr lang="en-US" dirty="0" smtClean="0">
                <a:cs typeface="Aharoni" pitchFamily="2" charset="-79"/>
              </a:rPr>
              <a:t>, </a:t>
            </a:r>
            <a:r>
              <a:rPr lang="en-US" dirty="0" err="1" smtClean="0">
                <a:cs typeface="Aharoni" pitchFamily="2" charset="-79"/>
              </a:rPr>
              <a:t>yaitu</a:t>
            </a:r>
            <a:r>
              <a:rPr lang="en-US" dirty="0" smtClean="0">
                <a:cs typeface="Aharoni" pitchFamily="2" charset="-79"/>
              </a:rPr>
              <a:t> </a:t>
            </a:r>
            <a:r>
              <a:rPr lang="en-US" dirty="0" err="1" smtClean="0">
                <a:cs typeface="Aharoni" pitchFamily="2" charset="-79"/>
              </a:rPr>
              <a:t>istilah</a:t>
            </a:r>
            <a:r>
              <a:rPr lang="en-US" dirty="0" smtClean="0">
                <a:cs typeface="Aharoni" pitchFamily="2" charset="-79"/>
              </a:rPr>
              <a:t> </a:t>
            </a:r>
            <a:r>
              <a:rPr lang="en-US" b="1" dirty="0" err="1" smtClean="0">
                <a:cs typeface="Aharoni" pitchFamily="2" charset="-79"/>
              </a:rPr>
              <a:t>pemilihan</a:t>
            </a:r>
            <a:r>
              <a:rPr lang="en-US" b="1" dirty="0" smtClean="0">
                <a:cs typeface="Aharoni" pitchFamily="2" charset="-79"/>
              </a:rPr>
              <a:t> kata</a:t>
            </a:r>
            <a:r>
              <a:rPr lang="id-ID" b="1" dirty="0" smtClean="0">
                <a:cs typeface="Aharoni" pitchFamily="2" charset="-79"/>
              </a:rPr>
              <a:t> </a:t>
            </a:r>
            <a:r>
              <a:rPr lang="en-US" dirty="0" err="1" smtClean="0">
                <a:cs typeface="Aharoni" pitchFamily="2" charset="-79"/>
              </a:rPr>
              <a:t>dan</a:t>
            </a:r>
            <a:r>
              <a:rPr lang="en-US" dirty="0" smtClean="0">
                <a:cs typeface="Aharoni" pitchFamily="2" charset="-79"/>
              </a:rPr>
              <a:t> </a:t>
            </a:r>
            <a:r>
              <a:rPr lang="en-US" b="1" dirty="0" err="1" smtClean="0">
                <a:cs typeface="Aharoni" pitchFamily="2" charset="-79"/>
              </a:rPr>
              <a:t>pilihan</a:t>
            </a:r>
            <a:r>
              <a:rPr lang="en-US" b="1" dirty="0" smtClean="0">
                <a:cs typeface="Aharoni" pitchFamily="2" charset="-79"/>
              </a:rPr>
              <a:t> kata.</a:t>
            </a:r>
            <a:endParaRPr lang="id-ID" b="1" dirty="0" smtClean="0">
              <a:cs typeface="Aharoni" pitchFamily="2" charset="-79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err="1" smtClean="0"/>
              <a:t>Pemilihan</a:t>
            </a:r>
            <a:r>
              <a:rPr lang="en-US" b="1" dirty="0" smtClean="0"/>
              <a:t> kata </a:t>
            </a:r>
            <a:r>
              <a:rPr lang="en-US" dirty="0" err="1" smtClean="0"/>
              <a:t>adalah</a:t>
            </a:r>
            <a:r>
              <a:rPr lang="id-ID" dirty="0" smtClean="0"/>
              <a:t> </a:t>
            </a:r>
            <a:r>
              <a:rPr lang="en-US" dirty="0" smtClean="0"/>
              <a:t>proses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tindakan</a:t>
            </a:r>
            <a:r>
              <a:rPr lang="en-US" dirty="0" smtClean="0"/>
              <a:t> </a:t>
            </a:r>
            <a:r>
              <a:rPr lang="en-US" dirty="0" err="1" smtClean="0"/>
              <a:t>memilih</a:t>
            </a:r>
            <a:r>
              <a:rPr lang="en-US" dirty="0" smtClean="0"/>
              <a:t> kata yang </a:t>
            </a:r>
            <a:r>
              <a:rPr lang="en-US" dirty="0" err="1" smtClean="0"/>
              <a:t>dapat</a:t>
            </a:r>
            <a:r>
              <a:rPr lang="id-ID" dirty="0" smtClean="0"/>
              <a:t> </a:t>
            </a:r>
            <a:r>
              <a:rPr lang="en-US" dirty="0" err="1" smtClean="0"/>
              <a:t>mengungkapkan</a:t>
            </a:r>
            <a:r>
              <a:rPr lang="en-US" dirty="0" smtClean="0"/>
              <a:t> </a:t>
            </a:r>
            <a:r>
              <a:rPr lang="en-US" dirty="0" err="1" smtClean="0"/>
              <a:t>gagasan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tepat</a:t>
            </a:r>
            <a:r>
              <a:rPr lang="en-US" dirty="0" smtClean="0"/>
              <a:t>, </a:t>
            </a:r>
            <a:r>
              <a:rPr lang="en-US" dirty="0" err="1" smtClean="0"/>
              <a:t>sedangkan</a:t>
            </a:r>
            <a:r>
              <a:rPr lang="id-ID" dirty="0" smtClean="0"/>
              <a:t>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b="1" dirty="0" smtClean="0"/>
              <a:t>P</a:t>
            </a:r>
            <a:r>
              <a:rPr lang="en-US" b="1" dirty="0" err="1" smtClean="0"/>
              <a:t>ilihan</a:t>
            </a:r>
            <a:r>
              <a:rPr lang="en-US" b="1" dirty="0" smtClean="0"/>
              <a:t> kata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proses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tindakan</a:t>
            </a:r>
            <a:r>
              <a:rPr lang="id-ID" dirty="0" smtClean="0"/>
              <a:t> </a:t>
            </a:r>
            <a:r>
              <a:rPr lang="en-US" dirty="0" err="1" smtClean="0"/>
              <a:t>memilih</a:t>
            </a:r>
            <a:r>
              <a:rPr lang="en-US" dirty="0" smtClean="0"/>
              <a:t> kata </a:t>
            </a:r>
            <a:r>
              <a:rPr lang="en-US" dirty="0" err="1" smtClean="0"/>
              <a:t>tersebut</a:t>
            </a:r>
            <a:r>
              <a:rPr lang="en-US" dirty="0" smtClean="0"/>
              <a:t>. </a:t>
            </a:r>
            <a:br>
              <a:rPr lang="en-US" dirty="0" smtClean="0"/>
            </a:br>
            <a:r>
              <a:rPr lang="en-US" dirty="0" smtClean="0">
                <a:cs typeface="Aharoni" pitchFamily="2" charset="-79"/>
              </a:rPr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dirty="0" smtClean="0"/>
              <a:t>Pemakai bahasa tidak </a:t>
            </a:r>
            <a:r>
              <a:rPr lang="en-US" dirty="0" err="1" smtClean="0"/>
              <a:t>seharusnya</a:t>
            </a:r>
            <a:r>
              <a:rPr lang="en-US" dirty="0" smtClean="0"/>
              <a:t> </a:t>
            </a:r>
            <a:r>
              <a:rPr lang="en-US" dirty="0" err="1" smtClean="0"/>
              <a:t>terjebak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id-ID" dirty="0" smtClean="0"/>
              <a:t> </a:t>
            </a:r>
            <a:r>
              <a:rPr lang="en-US" dirty="0" err="1" smtClean="0"/>
              <a:t>eufemisme</a:t>
            </a:r>
            <a:r>
              <a:rPr lang="en-US" dirty="0" smtClean="0"/>
              <a:t> yang </a:t>
            </a:r>
            <a:r>
              <a:rPr lang="en-US" dirty="0" err="1" smtClean="0"/>
              <a:t>terkesan</a:t>
            </a:r>
            <a:r>
              <a:rPr lang="en-US" dirty="0" smtClean="0"/>
              <a:t> </a:t>
            </a:r>
            <a:r>
              <a:rPr lang="en-US" dirty="0" err="1" smtClean="0"/>
              <a:t>menyembunyikan</a:t>
            </a:r>
            <a:r>
              <a:rPr lang="id-ID" dirty="0" smtClean="0"/>
              <a:t> </a:t>
            </a:r>
            <a:r>
              <a:rPr lang="en-US" dirty="0" err="1" smtClean="0"/>
              <a:t>fakta</a:t>
            </a:r>
            <a:r>
              <a:rPr lang="en-US" dirty="0" smtClean="0"/>
              <a:t>. </a:t>
            </a:r>
            <a:endParaRPr lang="id-ID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Hal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pemakai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dianggap</a:t>
            </a:r>
            <a:r>
              <a:rPr lang="en-US" dirty="0" smtClean="0"/>
              <a:t> </a:t>
            </a:r>
            <a:r>
              <a:rPr lang="en-US" dirty="0" err="1" smtClean="0"/>
              <a:t>membohongi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lain.</a:t>
            </a:r>
            <a:br>
              <a:rPr lang="en-US" dirty="0" smtClean="0"/>
            </a:br>
            <a:r>
              <a:rPr lang="en-US" dirty="0" err="1" smtClean="0"/>
              <a:t>Misalnya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i="1" dirty="0" err="1" smtClean="0"/>
              <a:t>ditangkap</a:t>
            </a:r>
            <a:r>
              <a:rPr lang="en-US" i="1" dirty="0" smtClean="0"/>
              <a:t> (</a:t>
            </a:r>
            <a:r>
              <a:rPr lang="en-US" i="1" dirty="0" err="1" smtClean="0"/>
              <a:t>polisi</a:t>
            </a:r>
            <a:r>
              <a:rPr lang="en-US" i="1" dirty="0" smtClean="0"/>
              <a:t>) </a:t>
            </a:r>
            <a:r>
              <a:rPr lang="id-ID" i="1" dirty="0" smtClean="0">
                <a:sym typeface="Wingdings" pitchFamily="2" charset="2"/>
              </a:rPr>
              <a:t> </a:t>
            </a:r>
            <a:r>
              <a:rPr lang="en-US" i="1" dirty="0" err="1" smtClean="0"/>
              <a:t>diamankan</a:t>
            </a:r>
            <a:r>
              <a:rPr lang="en-US" i="1" dirty="0" smtClean="0"/>
              <a:t> (</a:t>
            </a:r>
            <a:r>
              <a:rPr lang="en-US" i="1" dirty="0" err="1" smtClean="0"/>
              <a:t>polisi</a:t>
            </a:r>
            <a:r>
              <a:rPr lang="en-US" i="1" dirty="0" smtClean="0"/>
              <a:t>)</a:t>
            </a:r>
            <a:br>
              <a:rPr lang="en-US" i="1" dirty="0" smtClean="0"/>
            </a:br>
            <a:r>
              <a:rPr lang="en-US" dirty="0" err="1" smtClean="0"/>
              <a:t>harganya</a:t>
            </a:r>
            <a:r>
              <a:rPr lang="en-US" dirty="0" smtClean="0"/>
              <a:t> </a:t>
            </a:r>
            <a:r>
              <a:rPr lang="en-US" i="1" dirty="0" err="1" smtClean="0"/>
              <a:t>dinaikkan</a:t>
            </a:r>
            <a:r>
              <a:rPr lang="en-US" i="1" dirty="0" smtClean="0"/>
              <a:t> </a:t>
            </a:r>
            <a:r>
              <a:rPr lang="id-ID" i="1" dirty="0" smtClean="0">
                <a:sym typeface="Wingdings" pitchFamily="2" charset="2"/>
              </a:rPr>
              <a:t> </a:t>
            </a:r>
            <a:r>
              <a:rPr lang="en-US" dirty="0" err="1" smtClean="0"/>
              <a:t>harganya</a:t>
            </a:r>
            <a:r>
              <a:rPr lang="en-US" dirty="0" smtClean="0"/>
              <a:t> </a:t>
            </a:r>
            <a:r>
              <a:rPr lang="en-US" i="1" dirty="0" err="1" smtClean="0"/>
              <a:t>disesuaikan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err="1" smtClean="0"/>
              <a:t>Penggunaan</a:t>
            </a:r>
            <a:r>
              <a:rPr lang="en-US" b="1" dirty="0" smtClean="0"/>
              <a:t> Kata yang </a:t>
            </a:r>
            <a:r>
              <a:rPr lang="en-US" b="1" dirty="0" err="1" smtClean="0"/>
              <a:t>Bermakna</a:t>
            </a:r>
            <a:r>
              <a:rPr lang="en-US" b="1" dirty="0" smtClean="0"/>
              <a:t> </a:t>
            </a:r>
            <a:r>
              <a:rPr lang="en-US" b="1" dirty="0" err="1" smtClean="0"/>
              <a:t>Generik</a:t>
            </a:r>
            <a:r>
              <a:rPr lang="id-ID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Spesifik</a:t>
            </a:r>
            <a:r>
              <a:rPr lang="en-US" dirty="0" smtClean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Makna</a:t>
            </a:r>
            <a:r>
              <a:rPr lang="en-US" dirty="0" smtClean="0"/>
              <a:t> </a:t>
            </a:r>
            <a:r>
              <a:rPr lang="en-US" b="1" i="1" dirty="0" err="1" smtClean="0"/>
              <a:t>generik</a:t>
            </a:r>
            <a:r>
              <a:rPr lang="en-US" i="1" dirty="0" smtClean="0"/>
              <a:t> </a:t>
            </a:r>
            <a:r>
              <a:rPr lang="id-ID" dirty="0" smtClean="0">
                <a:sym typeface="Wingdings" pitchFamily="2" charset="2"/>
              </a:rPr>
              <a:t> </a:t>
            </a:r>
            <a:r>
              <a:rPr lang="en-US" dirty="0" err="1" smtClean="0"/>
              <a:t>makna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err="1" smtClean="0"/>
              <a:t>makna</a:t>
            </a:r>
            <a:r>
              <a:rPr lang="en-US" dirty="0" smtClean="0"/>
              <a:t> </a:t>
            </a:r>
            <a:r>
              <a:rPr lang="en-US" b="1" i="1" dirty="0" err="1" smtClean="0"/>
              <a:t>spesifik</a:t>
            </a:r>
            <a:r>
              <a:rPr lang="en-US" i="1" dirty="0" smtClean="0"/>
              <a:t> </a:t>
            </a:r>
            <a:r>
              <a:rPr lang="id-ID" dirty="0" smtClean="0">
                <a:sym typeface="Wingdings" pitchFamily="2" charset="2"/>
              </a:rPr>
              <a:t> </a:t>
            </a:r>
            <a:r>
              <a:rPr lang="en-US" dirty="0" err="1" smtClean="0"/>
              <a:t>makna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. </a:t>
            </a:r>
            <a:endParaRPr lang="id-ID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Misalnya</a:t>
            </a:r>
            <a:r>
              <a:rPr lang="id-ID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id-ID" b="1" i="1" dirty="0" smtClean="0"/>
              <a:t>K</a:t>
            </a:r>
            <a:r>
              <a:rPr lang="en-US" b="1" i="1" dirty="0" err="1" smtClean="0"/>
              <a:t>endaraan</a:t>
            </a:r>
            <a:r>
              <a:rPr lang="en-US" i="1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kata yang </a:t>
            </a:r>
            <a:r>
              <a:rPr lang="en-US" dirty="0" err="1" smtClean="0"/>
              <a:t>bermakna</a:t>
            </a:r>
            <a:r>
              <a:rPr lang="en-US" dirty="0" smtClean="0"/>
              <a:t> </a:t>
            </a:r>
            <a:r>
              <a:rPr lang="en-US" dirty="0" err="1" smtClean="0"/>
              <a:t>generik</a:t>
            </a:r>
            <a:r>
              <a:rPr lang="en-US" dirty="0" smtClean="0"/>
              <a:t>,</a:t>
            </a:r>
            <a:endParaRPr lang="id-ID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dirty="0" smtClean="0"/>
              <a:t>A</a:t>
            </a:r>
            <a:r>
              <a:rPr lang="en-US" dirty="0" err="1" smtClean="0"/>
              <a:t>dapun</a:t>
            </a:r>
            <a:r>
              <a:rPr lang="en-US" dirty="0" smtClean="0"/>
              <a:t> </a:t>
            </a:r>
            <a:r>
              <a:rPr lang="en-US" dirty="0" err="1" smtClean="0"/>
              <a:t>makna</a:t>
            </a:r>
            <a:r>
              <a:rPr lang="en-US" dirty="0" smtClean="0"/>
              <a:t> </a:t>
            </a:r>
            <a:r>
              <a:rPr lang="en-US" dirty="0" err="1" smtClean="0"/>
              <a:t>spesifiknya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b="1" i="1" dirty="0" err="1" smtClean="0"/>
              <a:t>mobil</a:t>
            </a:r>
            <a:r>
              <a:rPr lang="en-US" b="1" i="1" dirty="0" smtClean="0"/>
              <a:t>, motor, bus,</a:t>
            </a:r>
            <a:r>
              <a:rPr lang="id-ID" b="1" i="1" dirty="0" smtClean="0"/>
              <a:t> </a:t>
            </a:r>
            <a:r>
              <a:rPr lang="en-US" b="1" i="1" dirty="0" err="1" smtClean="0"/>
              <a:t>sepeda</a:t>
            </a:r>
            <a:r>
              <a:rPr lang="id-ID" b="1" i="1" dirty="0" smtClean="0"/>
              <a:t> motor</a:t>
            </a:r>
            <a:r>
              <a:rPr lang="en-US" b="1" i="1" dirty="0" smtClean="0"/>
              <a:t>, </a:t>
            </a:r>
            <a:r>
              <a:rPr lang="en-US" b="1" i="1" dirty="0" err="1" smtClean="0"/>
              <a:t>angkutan</a:t>
            </a:r>
            <a:r>
              <a:rPr lang="en-US" b="1" i="1" dirty="0" smtClean="0"/>
              <a:t> </a:t>
            </a:r>
            <a:r>
              <a:rPr lang="en-US" b="1" i="1" dirty="0" err="1" smtClean="0"/>
              <a:t>kota</a:t>
            </a:r>
            <a:r>
              <a:rPr lang="en-US" b="1" i="1" dirty="0" smtClean="0"/>
              <a:t>,</a:t>
            </a:r>
            <a:r>
              <a:rPr lang="en-US" i="1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sebagainya</a:t>
            </a:r>
            <a:r>
              <a:rPr lang="en-US" dirty="0" smtClean="0"/>
              <a:t>. </a:t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Arial" pitchFamily="34" charset="0"/>
              <a:buAutoNum type="alphaUcPeriod"/>
              <a:defRPr/>
            </a:pPr>
            <a:r>
              <a:rPr lang="en-US" i="1" dirty="0" err="1" smtClean="0"/>
              <a:t>Penduduk</a:t>
            </a:r>
            <a:r>
              <a:rPr lang="en-US" i="1" dirty="0" smtClean="0"/>
              <a:t> Indonesia yang </a:t>
            </a:r>
            <a:r>
              <a:rPr lang="en-US" i="1" dirty="0" err="1" smtClean="0"/>
              <a:t>tergolong</a:t>
            </a:r>
            <a:r>
              <a:rPr lang="en-US" i="1" dirty="0" smtClean="0"/>
              <a:t> </a:t>
            </a:r>
            <a:r>
              <a:rPr lang="en-US" i="1" dirty="0" err="1" smtClean="0"/>
              <a:t>kurang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err="1" smtClean="0"/>
              <a:t>mampu</a:t>
            </a:r>
            <a:r>
              <a:rPr lang="en-US" i="1" dirty="0" smtClean="0"/>
              <a:t> </a:t>
            </a:r>
            <a:r>
              <a:rPr lang="en-US" i="1" dirty="0" err="1" smtClean="0"/>
              <a:t>masih</a:t>
            </a:r>
            <a:r>
              <a:rPr lang="en-US" i="1" dirty="0" smtClean="0"/>
              <a:t> </a:t>
            </a:r>
            <a:r>
              <a:rPr lang="en-US" i="1" dirty="0" err="1" smtClean="0"/>
              <a:t>cukup</a:t>
            </a:r>
            <a:r>
              <a:rPr lang="en-US" i="1" dirty="0" smtClean="0"/>
              <a:t> </a:t>
            </a:r>
            <a:r>
              <a:rPr lang="en-US" b="1" i="1" dirty="0" err="1" smtClean="0"/>
              <a:t>banyak</a:t>
            </a:r>
            <a:r>
              <a:rPr lang="id-ID" dirty="0" smtClean="0"/>
              <a:t>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d-ID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d-ID" i="1" dirty="0" smtClean="0"/>
              <a:t>B. </a:t>
            </a:r>
            <a:r>
              <a:rPr lang="en-US" i="1" dirty="0" err="1" smtClean="0"/>
              <a:t>Penduduk</a:t>
            </a:r>
            <a:r>
              <a:rPr lang="en-US" i="1" dirty="0" smtClean="0"/>
              <a:t> Indonesia yang </a:t>
            </a:r>
            <a:r>
              <a:rPr lang="en-US" i="1" dirty="0" err="1" smtClean="0"/>
              <a:t>tergolong</a:t>
            </a:r>
            <a:r>
              <a:rPr lang="en-US" i="1" dirty="0" smtClean="0"/>
              <a:t> </a:t>
            </a:r>
            <a:r>
              <a:rPr lang="en-US" i="1" dirty="0" err="1" smtClean="0"/>
              <a:t>kurang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err="1" smtClean="0"/>
              <a:t>mampu</a:t>
            </a:r>
            <a:r>
              <a:rPr lang="en-US" i="1" dirty="0" smtClean="0"/>
              <a:t> </a:t>
            </a:r>
            <a:r>
              <a:rPr lang="en-US" i="1" dirty="0" err="1" smtClean="0"/>
              <a:t>masih</a:t>
            </a:r>
            <a:r>
              <a:rPr lang="en-US" i="1" dirty="0" smtClean="0"/>
              <a:t> </a:t>
            </a:r>
            <a:r>
              <a:rPr lang="id-ID" i="1" dirty="0" smtClean="0"/>
              <a:t>ada </a:t>
            </a:r>
            <a:r>
              <a:rPr lang="id-ID" b="1" i="1" dirty="0" smtClean="0"/>
              <a:t>16 juta </a:t>
            </a:r>
            <a:r>
              <a:rPr lang="id-ID" i="1" dirty="0" smtClean="0"/>
              <a:t>orang.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err="1" smtClean="0"/>
              <a:t>Penggunaan</a:t>
            </a:r>
            <a:r>
              <a:rPr lang="en-US" b="1" dirty="0" smtClean="0"/>
              <a:t> Kata yang </a:t>
            </a:r>
            <a:r>
              <a:rPr lang="en-US" b="1" dirty="0" err="1" smtClean="0"/>
              <a:t>Bermakna</a:t>
            </a:r>
            <a:r>
              <a:rPr lang="en-US" b="1" dirty="0" smtClean="0"/>
              <a:t> </a:t>
            </a:r>
            <a:r>
              <a:rPr lang="en-US" b="1" dirty="0" err="1" smtClean="0"/>
              <a:t>Konkret</a:t>
            </a:r>
            <a:r>
              <a:rPr lang="id-ID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Abstrak</a:t>
            </a:r>
            <a:r>
              <a:rPr lang="en-US" dirty="0" smtClean="0"/>
              <a:t> 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Kata yang bermakna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konkret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adalah kata yang</a:t>
            </a:r>
            <a:br>
              <a:rPr lang="en-US" smtClean="0">
                <a:latin typeface="Times New Roman" pitchFamily="18" charset="0"/>
                <a:cs typeface="Times New Roman" pitchFamily="18" charset="0"/>
              </a:rPr>
            </a:br>
            <a:r>
              <a:rPr lang="en-US" smtClean="0">
                <a:latin typeface="Times New Roman" pitchFamily="18" charset="0"/>
                <a:cs typeface="Times New Roman" pitchFamily="18" charset="0"/>
              </a:rPr>
              <a:t>maknanya dapat dibayangkan dengan</a:t>
            </a:r>
            <a:r>
              <a:rPr lang="id-ID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pancaindera.</a:t>
            </a:r>
            <a:endParaRPr lang="id-ID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Sebaliknya, kata yang bermakna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abstrak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adalah kata</a:t>
            </a:r>
            <a:r>
              <a:rPr lang="id-ID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yang sulit dibayangkan dengan pancaindera. 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Kata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mobil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misalnya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kata yang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konkret</a:t>
            </a:r>
            <a:r>
              <a:rPr lang="id-ID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wujudnya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dibayangkan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tergambar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pikiran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pemakai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bahasa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begitu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pula kata-kata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seperti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roti,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mangga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pisang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id-ID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Bagaimana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kata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seperti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keadilan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en-US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pertahanan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kemanusiaan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pendidikan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Kata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kata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seperti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kata yang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abstrak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Kecermatan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r>
              <a:rPr lang="en-US" dirty="0" err="1" smtClean="0"/>
              <a:t>Kecermatan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pemilihan</a:t>
            </a:r>
            <a:r>
              <a:rPr lang="en-US" dirty="0" smtClean="0"/>
              <a:t> kata </a:t>
            </a:r>
            <a:r>
              <a:rPr lang="en-US" dirty="0" err="1" smtClean="0"/>
              <a:t>berkaitan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id-ID" dirty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memilih</a:t>
            </a:r>
            <a:r>
              <a:rPr lang="en-US" dirty="0" smtClean="0"/>
              <a:t> kata yang </a:t>
            </a:r>
            <a:r>
              <a:rPr lang="en-US" dirty="0" err="1" smtClean="0"/>
              <a:t>benar-benar</a:t>
            </a:r>
            <a:r>
              <a:rPr lang="id-ID" dirty="0"/>
              <a:t>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mengungkapkan</a:t>
            </a:r>
            <a:r>
              <a:rPr lang="en-US" dirty="0" smtClean="0"/>
              <a:t> </a:t>
            </a:r>
            <a:r>
              <a:rPr lang="en-US" dirty="0" err="1" smtClean="0"/>
              <a:t>gagasan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.</a:t>
            </a:r>
          </a:p>
          <a:p>
            <a:r>
              <a:rPr lang="en-US" dirty="0" smtClean="0"/>
              <a:t>Agar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memilih</a:t>
            </a:r>
            <a:r>
              <a:rPr lang="en-US" dirty="0" smtClean="0"/>
              <a:t> kata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cermat</a:t>
            </a:r>
            <a:r>
              <a:rPr lang="en-US" dirty="0" smtClean="0"/>
              <a:t>, </a:t>
            </a:r>
            <a:r>
              <a:rPr lang="en-US" dirty="0" err="1" smtClean="0"/>
              <a:t>pemakai</a:t>
            </a:r>
            <a:r>
              <a:rPr lang="id-ID" dirty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dituntut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b="1" dirty="0" err="1" smtClean="0"/>
              <a:t>ekonomi</a:t>
            </a:r>
            <a:r>
              <a:rPr lang="id-ID" b="1" dirty="0"/>
              <a:t> </a:t>
            </a:r>
            <a:r>
              <a:rPr lang="en-US" b="1" dirty="0" err="1" smtClean="0"/>
              <a:t>bahasa</a:t>
            </a:r>
            <a:r>
              <a:rPr lang="en-US" b="1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menghindari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kata-kata yang</a:t>
            </a:r>
            <a:r>
              <a:rPr lang="id-ID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kemubaziran</a:t>
            </a:r>
            <a:r>
              <a:rPr lang="en-US" dirty="0" smtClean="0"/>
              <a:t>.</a:t>
            </a:r>
            <a:endParaRPr lang="id-ID" dirty="0" smtClean="0"/>
          </a:p>
          <a:p>
            <a:r>
              <a:rPr lang="id-ID" dirty="0" smtClean="0"/>
              <a:t>Ekonomi Bahasa = Hemat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67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5" y="1988840"/>
            <a:ext cx="9993461" cy="3024336"/>
          </a:xfrm>
        </p:spPr>
      </p:pic>
    </p:spTree>
    <p:extLst>
      <p:ext uri="{BB962C8B-B14F-4D97-AF65-F5344CB8AC3E}">
        <p14:creationId xmlns:p14="http://schemas.microsoft.com/office/powerpoint/2010/main" val="77761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600" b="1" dirty="0" smtClean="0"/>
              <a:t>B</a:t>
            </a:r>
            <a:r>
              <a:rPr lang="en-US" sz="3600" b="1" dirty="0" err="1" smtClean="0"/>
              <a:t>eberapa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penyebab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err="1" smtClean="0"/>
              <a:t>timbulnya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kemubaziran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suatu</a:t>
            </a:r>
            <a:r>
              <a:rPr lang="en-US" sz="3600" b="1" dirty="0" smtClean="0"/>
              <a:t> kata</a:t>
            </a:r>
            <a:r>
              <a:rPr lang="en-US" b="1" dirty="0" smtClean="0"/>
              <a:t>.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Penggunaan</a:t>
            </a:r>
            <a:r>
              <a:rPr lang="en-US" dirty="0" smtClean="0"/>
              <a:t> kata yang </a:t>
            </a:r>
            <a:r>
              <a:rPr lang="en-US" dirty="0" err="1" smtClean="0"/>
              <a:t>bermakna</a:t>
            </a:r>
            <a:r>
              <a:rPr lang="en-US" dirty="0" smtClean="0"/>
              <a:t> </a:t>
            </a:r>
            <a:r>
              <a:rPr lang="en-US" dirty="0" err="1" smtClean="0"/>
              <a:t>jamak</a:t>
            </a:r>
            <a:r>
              <a:rPr lang="id-ID" dirty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ganda</a:t>
            </a:r>
            <a:endParaRPr lang="id-ID" dirty="0" smtClean="0"/>
          </a:p>
          <a:p>
            <a:pPr marL="514350" indent="-514350">
              <a:buFont typeface="+mj-lt"/>
              <a:buAutoNum type="arabicPeriod"/>
            </a:pPr>
            <a:r>
              <a:rPr lang="id-ID" dirty="0"/>
              <a:t>P</a:t>
            </a:r>
            <a:r>
              <a:rPr lang="en-US" dirty="0" err="1" smtClean="0"/>
              <a:t>enggunaan</a:t>
            </a:r>
            <a:r>
              <a:rPr lang="en-US" dirty="0" smtClean="0"/>
              <a:t> kata yang </a:t>
            </a:r>
            <a:r>
              <a:rPr lang="en-US" dirty="0" err="1" smtClean="0"/>
              <a:t>mempunyai</a:t>
            </a:r>
            <a:r>
              <a:rPr lang="id-ID" dirty="0"/>
              <a:t> </a:t>
            </a:r>
            <a:r>
              <a:rPr lang="en-US" dirty="0" err="1" smtClean="0"/>
              <a:t>kemiripan</a:t>
            </a:r>
            <a:r>
              <a:rPr lang="en-US" dirty="0" smtClean="0"/>
              <a:t> </a:t>
            </a:r>
            <a:r>
              <a:rPr lang="en-US" dirty="0" err="1" smtClean="0"/>
              <a:t>makna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ganda</a:t>
            </a:r>
            <a:r>
              <a:rPr lang="id-ID" dirty="0" smtClean="0"/>
              <a:t> (sinonim)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Penggunaan</a:t>
            </a:r>
            <a:r>
              <a:rPr lang="en-US" dirty="0" smtClean="0"/>
              <a:t> kata yang </a:t>
            </a:r>
            <a:r>
              <a:rPr lang="en-US" dirty="0" err="1" smtClean="0"/>
              <a:t>bermakna</a:t>
            </a:r>
            <a:r>
              <a:rPr lang="en-US" dirty="0" smtClean="0"/>
              <a:t> ‘</a:t>
            </a:r>
            <a:r>
              <a:rPr lang="en-US" dirty="0" err="1" smtClean="0"/>
              <a:t>saling</a:t>
            </a:r>
            <a:r>
              <a:rPr lang="en-US" dirty="0" smtClean="0"/>
              <a:t>’</a:t>
            </a:r>
            <a:r>
              <a:rPr lang="id-ID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ganda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Penggunaan</a:t>
            </a:r>
            <a:r>
              <a:rPr lang="en-US" dirty="0" smtClean="0"/>
              <a:t> kata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id-ID" dirty="0"/>
              <a:t> </a:t>
            </a:r>
            <a:r>
              <a:rPr lang="en-US" dirty="0" err="1" smtClean="0"/>
              <a:t>konteksnya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4501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b="1" dirty="0" smtClean="0"/>
              <a:t>Penggunaan Kata yang Bermakna Jamak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Sejumlah</a:t>
            </a:r>
            <a:r>
              <a:rPr lang="en-US" b="1" dirty="0" smtClean="0"/>
              <a:t> </a:t>
            </a:r>
            <a:r>
              <a:rPr lang="en-US" b="1" dirty="0" err="1" smtClean="0"/>
              <a:t>desa-desa</a:t>
            </a:r>
            <a:r>
              <a:rPr lang="en-US" b="1" dirty="0" smtClean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dilalui</a:t>
            </a:r>
            <a:r>
              <a:rPr lang="en-US" dirty="0" smtClean="0"/>
              <a:t> Sungai</a:t>
            </a:r>
            <a:r>
              <a:rPr lang="id-ID" dirty="0" smtClean="0"/>
              <a:t> </a:t>
            </a:r>
            <a:r>
              <a:rPr lang="en-US" dirty="0" err="1" smtClean="0"/>
              <a:t>Citarum</a:t>
            </a:r>
            <a:r>
              <a:rPr lang="en-US" dirty="0" smtClean="0"/>
              <a:t> </a:t>
            </a:r>
            <a:r>
              <a:rPr lang="en-US" dirty="0" err="1" smtClean="0"/>
              <a:t>dilanda</a:t>
            </a:r>
            <a:r>
              <a:rPr lang="en-US" dirty="0" smtClean="0"/>
              <a:t> </a:t>
            </a:r>
            <a:r>
              <a:rPr lang="en-US" dirty="0" err="1" smtClean="0"/>
              <a:t>banjir</a:t>
            </a:r>
            <a:r>
              <a:rPr lang="en-US" dirty="0" smtClean="0"/>
              <a:t>.</a:t>
            </a:r>
            <a:endParaRPr lang="id-ID" dirty="0" smtClean="0"/>
          </a:p>
          <a:p>
            <a:r>
              <a:rPr lang="en-US" b="1" dirty="0" smtClean="0"/>
              <a:t>Para guru-guru </a:t>
            </a:r>
            <a:r>
              <a:rPr lang="en-US" dirty="0" err="1" smtClean="0"/>
              <a:t>sekolah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hadir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id-ID" dirty="0"/>
              <a:t> </a:t>
            </a:r>
            <a:r>
              <a:rPr lang="en-US" dirty="0" err="1" smtClean="0"/>
              <a:t>pertemuan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endParaRPr lang="id-ID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9600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53" y="1657308"/>
            <a:ext cx="8812115" cy="4724020"/>
          </a:xfrm>
        </p:spPr>
      </p:pic>
    </p:spTree>
    <p:extLst>
      <p:ext uri="{BB962C8B-B14F-4D97-AF65-F5344CB8AC3E}">
        <p14:creationId xmlns:p14="http://schemas.microsoft.com/office/powerpoint/2010/main" val="3715672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468313" y="836613"/>
            <a:ext cx="8229600" cy="5113337"/>
          </a:xfrm>
        </p:spPr>
        <p:txBody>
          <a:bodyPr/>
          <a:lstStyle/>
          <a:p>
            <a:r>
              <a:rPr lang="en-US" sz="3600" smtClean="0"/>
              <a:t>Bandingkan, misalnya, dengan istilah </a:t>
            </a:r>
            <a:r>
              <a:rPr lang="en-US" sz="3600" b="1" i="1" smtClean="0"/>
              <a:t>penulisan</a:t>
            </a:r>
            <a:r>
              <a:rPr lang="en-US" sz="3600" i="1" smtClean="0"/>
              <a:t> </a:t>
            </a:r>
            <a:r>
              <a:rPr lang="en-US" sz="3600" smtClean="0"/>
              <a:t>dan </a:t>
            </a:r>
            <a:r>
              <a:rPr lang="en-US" sz="3600" b="1" i="1" smtClean="0"/>
              <a:t>tulisan</a:t>
            </a:r>
            <a:r>
              <a:rPr lang="en-US" sz="3600" i="1" smtClean="0"/>
              <a:t>. </a:t>
            </a:r>
            <a:endParaRPr lang="id-ID" sz="3600" i="1" smtClean="0"/>
          </a:p>
          <a:p>
            <a:r>
              <a:rPr lang="en-US" sz="3600" b="1" i="1" smtClean="0"/>
              <a:t>Penulisan</a:t>
            </a:r>
            <a:r>
              <a:rPr lang="id-ID" sz="3600" i="1" smtClean="0"/>
              <a:t> </a:t>
            </a:r>
            <a:r>
              <a:rPr lang="en-US" sz="3600" smtClean="0"/>
              <a:t>merupakan proses atau tindakan menulis,</a:t>
            </a:r>
            <a:br>
              <a:rPr lang="en-US" sz="3600" smtClean="0"/>
            </a:br>
            <a:r>
              <a:rPr lang="en-US" sz="3600" smtClean="0"/>
              <a:t>sedangkan </a:t>
            </a:r>
            <a:r>
              <a:rPr lang="en-US" sz="3600" b="1" i="1" smtClean="0"/>
              <a:t>tulisan </a:t>
            </a:r>
            <a:r>
              <a:rPr lang="en-US" sz="3600" smtClean="0"/>
              <a:t>merupakan hasil dari proses</a:t>
            </a:r>
            <a:r>
              <a:rPr lang="id-ID" sz="3600" smtClean="0"/>
              <a:t> </a:t>
            </a:r>
            <a:r>
              <a:rPr lang="en-US" sz="3600" smtClean="0"/>
              <a:t>menulis. 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Penggunaan</a:t>
            </a:r>
            <a:r>
              <a:rPr lang="en-US" b="1" dirty="0"/>
              <a:t> Kata yang </a:t>
            </a:r>
            <a:r>
              <a:rPr lang="en-US" b="1" dirty="0" err="1"/>
              <a:t>Bersinonim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Penggunaan</a:t>
            </a:r>
            <a:r>
              <a:rPr lang="en-US" dirty="0"/>
              <a:t> kata yang </a:t>
            </a:r>
            <a:r>
              <a:rPr lang="en-US" dirty="0" err="1"/>
              <a:t>bersinonim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kata </a:t>
            </a:r>
            <a:r>
              <a:rPr lang="en-US" dirty="0" smtClean="0"/>
              <a:t>yang</a:t>
            </a:r>
            <a:r>
              <a:rPr lang="id-ID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/>
              <a:t>kemiripan</a:t>
            </a:r>
            <a:r>
              <a:rPr lang="en-US" dirty="0"/>
              <a:t> </a:t>
            </a:r>
            <a:r>
              <a:rPr lang="en-US" dirty="0" err="1"/>
              <a:t>makna</a:t>
            </a:r>
            <a:r>
              <a:rPr lang="en-US" dirty="0"/>
              <a:t> yang </a:t>
            </a:r>
            <a:r>
              <a:rPr lang="en-US" dirty="0" err="1" smtClean="0"/>
              <a:t>dilakukan</a:t>
            </a:r>
            <a:r>
              <a:rPr lang="id-ID" dirty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/>
              <a:t>ganda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 smtClean="0"/>
              <a:t>menyebabkan</a:t>
            </a:r>
            <a:r>
              <a:rPr lang="id-ID" dirty="0"/>
              <a:t> </a:t>
            </a:r>
            <a:r>
              <a:rPr lang="en-US" dirty="0" err="1" smtClean="0"/>
              <a:t>kemubaziran</a:t>
            </a:r>
            <a:r>
              <a:rPr lang="id-ID" dirty="0" smtClean="0"/>
              <a:t>. Contoh:</a:t>
            </a:r>
          </a:p>
          <a:p>
            <a:r>
              <a:rPr lang="en-US" i="1" dirty="0"/>
              <a:t>Kita </a:t>
            </a:r>
            <a:r>
              <a:rPr lang="en-US" i="1" dirty="0" err="1"/>
              <a:t>harus</a:t>
            </a:r>
            <a:r>
              <a:rPr lang="en-US" i="1" dirty="0"/>
              <a:t> </a:t>
            </a:r>
            <a:r>
              <a:rPr lang="en-US" i="1" dirty="0" err="1"/>
              <a:t>bekerja</a:t>
            </a:r>
            <a:r>
              <a:rPr lang="en-US" i="1" dirty="0"/>
              <a:t> </a:t>
            </a:r>
            <a:r>
              <a:rPr lang="en-US" i="1" dirty="0" err="1"/>
              <a:t>keras</a:t>
            </a:r>
            <a:r>
              <a:rPr lang="en-US" i="1" dirty="0"/>
              <a:t> </a:t>
            </a:r>
            <a:r>
              <a:rPr lang="en-US" b="1" i="1" dirty="0"/>
              <a:t>agar </a:t>
            </a:r>
            <a:r>
              <a:rPr lang="en-US" b="1" i="1" dirty="0" err="1"/>
              <a:t>supaya</a:t>
            </a:r>
            <a:r>
              <a:rPr lang="en-US" b="1" i="1" dirty="0"/>
              <a:t> </a:t>
            </a:r>
            <a:r>
              <a:rPr lang="en-US" i="1" dirty="0" err="1"/>
              <a:t>dapat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 err="1"/>
              <a:t>mencapai</a:t>
            </a:r>
            <a:r>
              <a:rPr lang="en-US" i="1" dirty="0"/>
              <a:t> </a:t>
            </a:r>
            <a:r>
              <a:rPr lang="en-US" i="1" dirty="0" err="1"/>
              <a:t>cita-cita</a:t>
            </a:r>
            <a:r>
              <a:rPr lang="en-US" dirty="0"/>
              <a:t>.</a:t>
            </a:r>
            <a:r>
              <a:rPr lang="en-US" dirty="0" smtClean="0"/>
              <a:t> </a:t>
            </a:r>
            <a:endParaRPr lang="id-ID" dirty="0" smtClean="0"/>
          </a:p>
          <a:p>
            <a:r>
              <a:rPr lang="en-US" i="1" dirty="0" err="1" smtClean="0"/>
              <a:t>Generasi</a:t>
            </a:r>
            <a:r>
              <a:rPr lang="en-US" i="1" dirty="0" smtClean="0"/>
              <a:t> </a:t>
            </a:r>
            <a:r>
              <a:rPr lang="en-US" i="1" dirty="0" err="1"/>
              <a:t>muda</a:t>
            </a:r>
            <a:r>
              <a:rPr lang="en-US" i="1" dirty="0"/>
              <a:t> </a:t>
            </a:r>
            <a:r>
              <a:rPr lang="en-US" b="1" i="1" dirty="0" err="1"/>
              <a:t>adalah</a:t>
            </a:r>
            <a:r>
              <a:rPr lang="en-US" b="1" i="1" dirty="0"/>
              <a:t> </a:t>
            </a:r>
            <a:r>
              <a:rPr lang="en-US" b="1" i="1" dirty="0" err="1"/>
              <a:t>merupakan</a:t>
            </a:r>
            <a:r>
              <a:rPr lang="en-US" b="1" i="1" dirty="0"/>
              <a:t/>
            </a:r>
            <a:br>
              <a:rPr lang="en-US" b="1" i="1" dirty="0"/>
            </a:br>
            <a:r>
              <a:rPr lang="en-US" i="1" dirty="0" err="1"/>
              <a:t>penerus</a:t>
            </a:r>
            <a:r>
              <a:rPr lang="en-US" i="1" dirty="0"/>
              <a:t> </a:t>
            </a:r>
            <a:r>
              <a:rPr lang="en-US" i="1" dirty="0" err="1"/>
              <a:t>perjuangan</a:t>
            </a:r>
            <a:r>
              <a:rPr lang="en-US" i="1" dirty="0"/>
              <a:t> </a:t>
            </a:r>
            <a:r>
              <a:rPr lang="en-US" i="1" dirty="0" err="1"/>
              <a:t>bangsa</a:t>
            </a:r>
            <a:r>
              <a:rPr lang="en-US" i="1" dirty="0"/>
              <a:t>.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1317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7659322" cy="4525963"/>
          </a:xfrm>
        </p:spPr>
      </p:pic>
    </p:spTree>
    <p:extLst>
      <p:ext uri="{BB962C8B-B14F-4D97-AF65-F5344CB8AC3E}">
        <p14:creationId xmlns:p14="http://schemas.microsoft.com/office/powerpoint/2010/main" val="198513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87" y="686472"/>
            <a:ext cx="8552693" cy="5825024"/>
          </a:xfrm>
        </p:spPr>
      </p:pic>
    </p:spTree>
    <p:extLst>
      <p:ext uri="{BB962C8B-B14F-4D97-AF65-F5344CB8AC3E}">
        <p14:creationId xmlns:p14="http://schemas.microsoft.com/office/powerpoint/2010/main" val="170939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8720"/>
            <a:ext cx="8460432" cy="5081889"/>
          </a:xfrm>
        </p:spPr>
      </p:pic>
    </p:spTree>
    <p:extLst>
      <p:ext uri="{BB962C8B-B14F-4D97-AF65-F5344CB8AC3E}">
        <p14:creationId xmlns:p14="http://schemas.microsoft.com/office/powerpoint/2010/main" val="222149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8640"/>
            <a:ext cx="7272808" cy="6153915"/>
          </a:xfrm>
        </p:spPr>
      </p:pic>
    </p:spTree>
    <p:extLst>
      <p:ext uri="{BB962C8B-B14F-4D97-AF65-F5344CB8AC3E}">
        <p14:creationId xmlns:p14="http://schemas.microsoft.com/office/powerpoint/2010/main" val="140470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8703702" cy="5112568"/>
          </a:xfrm>
        </p:spPr>
      </p:pic>
    </p:spTree>
    <p:extLst>
      <p:ext uri="{BB962C8B-B14F-4D97-AF65-F5344CB8AC3E}">
        <p14:creationId xmlns:p14="http://schemas.microsoft.com/office/powerpoint/2010/main" val="201441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60648"/>
            <a:ext cx="6696744" cy="6400951"/>
          </a:xfrm>
        </p:spPr>
      </p:pic>
    </p:spTree>
    <p:extLst>
      <p:ext uri="{BB962C8B-B14F-4D97-AF65-F5344CB8AC3E}">
        <p14:creationId xmlns:p14="http://schemas.microsoft.com/office/powerpoint/2010/main" val="15859806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00808"/>
            <a:ext cx="7437621" cy="3672408"/>
          </a:xfrm>
        </p:spPr>
      </p:pic>
    </p:spTree>
    <p:extLst>
      <p:ext uri="{BB962C8B-B14F-4D97-AF65-F5344CB8AC3E}">
        <p14:creationId xmlns:p14="http://schemas.microsoft.com/office/powerpoint/2010/main" val="36781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60648"/>
            <a:ext cx="6336704" cy="6368816"/>
          </a:xfrm>
        </p:spPr>
      </p:pic>
    </p:spTree>
    <p:extLst>
      <p:ext uri="{BB962C8B-B14F-4D97-AF65-F5344CB8AC3E}">
        <p14:creationId xmlns:p14="http://schemas.microsoft.com/office/powerpoint/2010/main" val="183001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8422119" cy="3374717"/>
          </a:xfrm>
        </p:spPr>
      </p:pic>
    </p:spTree>
    <p:extLst>
      <p:ext uri="{BB962C8B-B14F-4D97-AF65-F5344CB8AC3E}">
        <p14:creationId xmlns:p14="http://schemas.microsoft.com/office/powerpoint/2010/main" val="1696736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12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31775" y="1989138"/>
            <a:ext cx="9301163" cy="38877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8102597" cy="5184576"/>
          </a:xfrm>
        </p:spPr>
      </p:pic>
    </p:spTree>
    <p:extLst>
      <p:ext uri="{BB962C8B-B14F-4D97-AF65-F5344CB8AC3E}">
        <p14:creationId xmlns:p14="http://schemas.microsoft.com/office/powerpoint/2010/main" val="28492827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16832"/>
            <a:ext cx="8324125" cy="2592288"/>
          </a:xfrm>
        </p:spPr>
      </p:pic>
    </p:spTree>
    <p:extLst>
      <p:ext uri="{BB962C8B-B14F-4D97-AF65-F5344CB8AC3E}">
        <p14:creationId xmlns:p14="http://schemas.microsoft.com/office/powerpoint/2010/main" val="145408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60648"/>
            <a:ext cx="6264696" cy="6099836"/>
          </a:xfrm>
        </p:spPr>
      </p:pic>
    </p:spTree>
    <p:extLst>
      <p:ext uri="{BB962C8B-B14F-4D97-AF65-F5344CB8AC3E}">
        <p14:creationId xmlns:p14="http://schemas.microsoft.com/office/powerpoint/2010/main" val="351761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70617"/>
            <a:ext cx="6179844" cy="6326735"/>
          </a:xfrm>
        </p:spPr>
      </p:pic>
    </p:spTree>
    <p:extLst>
      <p:ext uri="{BB962C8B-B14F-4D97-AF65-F5344CB8AC3E}">
        <p14:creationId xmlns:p14="http://schemas.microsoft.com/office/powerpoint/2010/main" val="174524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8640"/>
            <a:ext cx="8229600" cy="4525963"/>
          </a:xfrm>
        </p:spPr>
        <p:txBody>
          <a:bodyPr/>
          <a:lstStyle/>
          <a:p>
            <a:r>
              <a:rPr lang="en-US" sz="2800" dirty="0" err="1">
                <a:ea typeface="Tahoma" pitchFamily="34" charset="0"/>
                <a:cs typeface="Times New Roman" pitchFamily="18" charset="0"/>
              </a:rPr>
              <a:t>Sejalan</a:t>
            </a:r>
            <a:r>
              <a:rPr lang="en-US" sz="2800" dirty="0"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a typeface="Tahoma" pitchFamily="34" charset="0"/>
                <a:cs typeface="Times New Roman" pitchFamily="18" charset="0"/>
              </a:rPr>
              <a:t>dengan</a:t>
            </a:r>
            <a:r>
              <a:rPr lang="en-US" sz="2800" dirty="0"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a typeface="Tahoma" pitchFamily="34" charset="0"/>
                <a:cs typeface="Times New Roman" pitchFamily="18" charset="0"/>
              </a:rPr>
              <a:t>masalah</a:t>
            </a:r>
            <a:r>
              <a:rPr lang="en-US" sz="2800" dirty="0"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a typeface="Tahoma" pitchFamily="34" charset="0"/>
                <a:cs typeface="Times New Roman" pitchFamily="18" charset="0"/>
              </a:rPr>
              <a:t>tersebut</a:t>
            </a:r>
            <a:r>
              <a:rPr lang="en-US" sz="2800" dirty="0"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ea typeface="Tahoma" pitchFamily="34" charset="0"/>
                <a:cs typeface="Times New Roman" pitchFamily="18" charset="0"/>
              </a:rPr>
              <a:t>bentukan</a:t>
            </a:r>
            <a:r>
              <a:rPr lang="en-US" sz="2800" dirty="0">
                <a:ea typeface="Tahoma" pitchFamily="34" charset="0"/>
                <a:cs typeface="Times New Roman" pitchFamily="18" charset="0"/>
              </a:rPr>
              <a:t/>
            </a:r>
            <a:br>
              <a:rPr lang="en-US" sz="2800" dirty="0">
                <a:ea typeface="Tahoma" pitchFamily="34" charset="0"/>
                <a:cs typeface="Times New Roman" pitchFamily="18" charset="0"/>
              </a:rPr>
            </a:br>
            <a:r>
              <a:rPr lang="en-US" sz="2800" dirty="0" err="1">
                <a:ea typeface="Tahoma" pitchFamily="34" charset="0"/>
                <a:cs typeface="Times New Roman" pitchFamily="18" charset="0"/>
              </a:rPr>
              <a:t>seperti</a:t>
            </a:r>
            <a:r>
              <a:rPr lang="en-US" sz="2800" dirty="0"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i="1" dirty="0" err="1">
                <a:ea typeface="Tahoma" pitchFamily="34" charset="0"/>
                <a:cs typeface="Times New Roman" pitchFamily="18" charset="0"/>
              </a:rPr>
              <a:t>saling</a:t>
            </a:r>
            <a:r>
              <a:rPr lang="en-US" sz="2800" i="1" dirty="0"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i="1" dirty="0" err="1">
                <a:ea typeface="Tahoma" pitchFamily="34" charset="0"/>
                <a:cs typeface="Times New Roman" pitchFamily="18" charset="0"/>
              </a:rPr>
              <a:t>berpandangan</a:t>
            </a:r>
            <a:r>
              <a:rPr lang="en-US" sz="2800" i="1" dirty="0"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a typeface="Tahoma" pitchFamily="34" charset="0"/>
                <a:cs typeface="Times New Roman" pitchFamily="18" charset="0"/>
              </a:rPr>
              <a:t>sebenarnya</a:t>
            </a:r>
            <a:r>
              <a:rPr lang="en-US" sz="2800" dirty="0"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a typeface="Tahoma" pitchFamily="34" charset="0"/>
                <a:cs typeface="Times New Roman" pitchFamily="18" charset="0"/>
              </a:rPr>
              <a:t>juga</a:t>
            </a:r>
            <a:r>
              <a:rPr lang="en-US" sz="2800" dirty="0">
                <a:ea typeface="Tahoma" pitchFamily="34" charset="0"/>
                <a:cs typeface="Times New Roman" pitchFamily="18" charset="0"/>
              </a:rPr>
              <a:t/>
            </a:r>
            <a:br>
              <a:rPr lang="en-US" sz="2800" dirty="0">
                <a:ea typeface="Tahoma" pitchFamily="34" charset="0"/>
                <a:cs typeface="Times New Roman" pitchFamily="18" charset="0"/>
              </a:rPr>
            </a:br>
            <a:r>
              <a:rPr lang="en-US" sz="2800" dirty="0" err="1">
                <a:ea typeface="Tahoma" pitchFamily="34" charset="0"/>
                <a:cs typeface="Times New Roman" pitchFamily="18" charset="0"/>
              </a:rPr>
              <a:t>berlebihan</a:t>
            </a:r>
            <a:r>
              <a:rPr lang="en-US" sz="2800" dirty="0"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a typeface="Tahoma" pitchFamily="34" charset="0"/>
                <a:cs typeface="Times New Roman" pitchFamily="18" charset="0"/>
              </a:rPr>
              <a:t>karena</a:t>
            </a:r>
            <a:r>
              <a:rPr lang="en-US" sz="2800" dirty="0">
                <a:ea typeface="Tahoma" pitchFamily="34" charset="0"/>
                <a:cs typeface="Times New Roman" pitchFamily="18" charset="0"/>
              </a:rPr>
              <a:t>—</a:t>
            </a:r>
            <a:r>
              <a:rPr lang="en-US" sz="2800" dirty="0" err="1">
                <a:ea typeface="Tahoma" pitchFamily="34" charset="0"/>
                <a:cs typeface="Times New Roman" pitchFamily="18" charset="0"/>
              </a:rPr>
              <a:t>seperti</a:t>
            </a:r>
            <a:r>
              <a:rPr lang="en-US" sz="2800" dirty="0"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a typeface="Tahoma" pitchFamily="34" charset="0"/>
                <a:cs typeface="Times New Roman" pitchFamily="18" charset="0"/>
              </a:rPr>
              <a:t>telah</a:t>
            </a:r>
            <a:r>
              <a:rPr lang="en-US" sz="2800" dirty="0"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a typeface="Tahoma" pitchFamily="34" charset="0"/>
                <a:cs typeface="Times New Roman" pitchFamily="18" charset="0"/>
              </a:rPr>
              <a:t>diuraikan</a:t>
            </a:r>
            <a:r>
              <a:rPr lang="en-US" sz="2800" dirty="0">
                <a:ea typeface="Tahoma" pitchFamily="34" charset="0"/>
                <a:cs typeface="Times New Roman" pitchFamily="18" charset="0"/>
              </a:rPr>
              <a:t> di</a:t>
            </a:r>
            <a:br>
              <a:rPr lang="en-US" sz="2800" dirty="0">
                <a:ea typeface="Tahoma" pitchFamily="34" charset="0"/>
                <a:cs typeface="Times New Roman" pitchFamily="18" charset="0"/>
              </a:rPr>
            </a:br>
            <a:r>
              <a:rPr lang="en-US" sz="2800" dirty="0" err="1">
                <a:ea typeface="Tahoma" pitchFamily="34" charset="0"/>
                <a:cs typeface="Times New Roman" pitchFamily="18" charset="0"/>
              </a:rPr>
              <a:t>atas</a:t>
            </a:r>
            <a:r>
              <a:rPr lang="en-US" sz="2800" dirty="0">
                <a:ea typeface="Tahoma" pitchFamily="34" charset="0"/>
                <a:cs typeface="Times New Roman" pitchFamily="18" charset="0"/>
              </a:rPr>
              <a:t>—</a:t>
            </a:r>
            <a:r>
              <a:rPr lang="en-US" sz="2800" dirty="0" err="1">
                <a:ea typeface="Tahoma" pitchFamily="34" charset="0"/>
                <a:cs typeface="Times New Roman" pitchFamily="18" charset="0"/>
              </a:rPr>
              <a:t>gabungan</a:t>
            </a:r>
            <a:r>
              <a:rPr lang="en-US" sz="2800" dirty="0"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a typeface="Tahoma" pitchFamily="34" charset="0"/>
                <a:cs typeface="Times New Roman" pitchFamily="18" charset="0"/>
              </a:rPr>
              <a:t>imbuhan</a:t>
            </a:r>
            <a:r>
              <a:rPr lang="en-US" sz="2800" dirty="0"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i="1" dirty="0" err="1">
                <a:ea typeface="Tahoma" pitchFamily="34" charset="0"/>
                <a:cs typeface="Times New Roman" pitchFamily="18" charset="0"/>
              </a:rPr>
              <a:t>ber</a:t>
            </a:r>
            <a:r>
              <a:rPr lang="en-US" sz="2800" i="1" dirty="0">
                <a:ea typeface="Tahoma" pitchFamily="34" charset="0"/>
                <a:cs typeface="Times New Roman" pitchFamily="18" charset="0"/>
              </a:rPr>
              <a:t>- …-an </a:t>
            </a:r>
            <a:r>
              <a:rPr lang="en-US" sz="2800" dirty="0" err="1">
                <a:ea typeface="Tahoma" pitchFamily="34" charset="0"/>
                <a:cs typeface="Times New Roman" pitchFamily="18" charset="0"/>
              </a:rPr>
              <a:t>juga</a:t>
            </a:r>
            <a:r>
              <a:rPr lang="en-US" sz="2800" dirty="0"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a typeface="Tahoma" pitchFamily="34" charset="0"/>
                <a:cs typeface="Times New Roman" pitchFamily="18" charset="0"/>
              </a:rPr>
              <a:t>menyatakan</a:t>
            </a:r>
            <a:r>
              <a:rPr lang="en-US" sz="2800" dirty="0"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a typeface="Tahoma" pitchFamily="34" charset="0"/>
                <a:cs typeface="Times New Roman" pitchFamily="18" charset="0"/>
              </a:rPr>
              <a:t>tindakan</a:t>
            </a:r>
            <a:r>
              <a:rPr lang="en-US" sz="2800" dirty="0"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a typeface="Tahoma" pitchFamily="34" charset="0"/>
                <a:cs typeface="Times New Roman" pitchFamily="18" charset="0"/>
              </a:rPr>
              <a:t>berbalasan</a:t>
            </a:r>
            <a:r>
              <a:rPr lang="en-US" sz="2800" dirty="0"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a typeface="Tahoma" pitchFamily="34" charset="0"/>
                <a:cs typeface="Times New Roman" pitchFamily="18" charset="0"/>
              </a:rPr>
              <a:t>seperti</a:t>
            </a:r>
            <a:r>
              <a:rPr lang="en-US" sz="2800" dirty="0"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a typeface="Tahoma" pitchFamily="34" charset="0"/>
                <a:cs typeface="Times New Roman" pitchFamily="18" charset="0"/>
              </a:rPr>
              <a:t>halnya</a:t>
            </a:r>
            <a:r>
              <a:rPr lang="en-US" sz="2800" dirty="0"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ea typeface="Tahoma" pitchFamily="34" charset="0"/>
                <a:cs typeface="Times New Roman" pitchFamily="18" charset="0"/>
              </a:rPr>
              <a:t>yang</a:t>
            </a:r>
            <a:r>
              <a:rPr lang="id-ID" sz="2800" dirty="0" smtClean="0"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ea typeface="Tahoma" pitchFamily="34" charset="0"/>
                <a:cs typeface="Times New Roman" pitchFamily="18" charset="0"/>
              </a:rPr>
              <a:t>dinyatakan</a:t>
            </a:r>
            <a:r>
              <a:rPr lang="en-US" sz="2800" dirty="0" smtClean="0"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a typeface="Tahoma" pitchFamily="34" charset="0"/>
                <a:cs typeface="Times New Roman" pitchFamily="18" charset="0"/>
              </a:rPr>
              <a:t>dengan</a:t>
            </a:r>
            <a:r>
              <a:rPr lang="en-US" sz="2800" dirty="0">
                <a:ea typeface="Tahoma" pitchFamily="34" charset="0"/>
                <a:cs typeface="Times New Roman" pitchFamily="18" charset="0"/>
              </a:rPr>
              <a:t> kata </a:t>
            </a:r>
            <a:r>
              <a:rPr lang="en-US" sz="2800" i="1" dirty="0" err="1">
                <a:ea typeface="Tahoma" pitchFamily="34" charset="0"/>
                <a:cs typeface="Times New Roman" pitchFamily="18" charset="0"/>
              </a:rPr>
              <a:t>saling</a:t>
            </a:r>
            <a:r>
              <a:rPr lang="en-US" sz="2800" dirty="0">
                <a:ea typeface="Tahoma" pitchFamily="34" charset="0"/>
                <a:cs typeface="Times New Roman" pitchFamily="18" charset="0"/>
              </a:rPr>
              <a:t>. </a:t>
            </a:r>
            <a:endParaRPr lang="id-ID" sz="2800" dirty="0" smtClean="0">
              <a:ea typeface="Tahoma" pitchFamily="34" charset="0"/>
              <a:cs typeface="Times New Roman" pitchFamily="18" charset="0"/>
            </a:endParaRPr>
          </a:p>
          <a:p>
            <a:r>
              <a:rPr lang="en-US" sz="2800" dirty="0" err="1" smtClean="0">
                <a:ea typeface="Tahoma" pitchFamily="34" charset="0"/>
                <a:cs typeface="Times New Roman" pitchFamily="18" charset="0"/>
              </a:rPr>
              <a:t>Oleh</a:t>
            </a:r>
            <a:r>
              <a:rPr lang="en-US" sz="2800" dirty="0" smtClean="0"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a typeface="Tahoma" pitchFamily="34" charset="0"/>
                <a:cs typeface="Times New Roman" pitchFamily="18" charset="0"/>
              </a:rPr>
              <a:t>karena</a:t>
            </a:r>
            <a:r>
              <a:rPr lang="en-US" sz="2800" dirty="0"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ea typeface="Tahoma" pitchFamily="34" charset="0"/>
                <a:cs typeface="Times New Roman" pitchFamily="18" charset="0"/>
              </a:rPr>
              <a:t>itu</a:t>
            </a:r>
            <a:r>
              <a:rPr lang="en-US" sz="2800" dirty="0" smtClean="0">
                <a:ea typeface="Tahoma" pitchFamily="34" charset="0"/>
                <a:cs typeface="Times New Roman" pitchFamily="18" charset="0"/>
              </a:rPr>
              <a:t>,</a:t>
            </a:r>
            <a:r>
              <a:rPr lang="id-ID" sz="2800" dirty="0" smtClean="0"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ea typeface="Tahoma" pitchFamily="34" charset="0"/>
                <a:cs typeface="Times New Roman" pitchFamily="18" charset="0"/>
              </a:rPr>
              <a:t>bentukan</a:t>
            </a:r>
            <a:r>
              <a:rPr lang="en-US" sz="2800" dirty="0" smtClean="0"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>
                <a:ea typeface="Tahoma" pitchFamily="34" charset="0"/>
                <a:cs typeface="Times New Roman" pitchFamily="18" charset="0"/>
              </a:rPr>
              <a:t>kata </a:t>
            </a:r>
            <a:r>
              <a:rPr lang="en-US" sz="2800" i="1" dirty="0" err="1">
                <a:ea typeface="Tahoma" pitchFamily="34" charset="0"/>
                <a:cs typeface="Times New Roman" pitchFamily="18" charset="0"/>
              </a:rPr>
              <a:t>saling</a:t>
            </a:r>
            <a:r>
              <a:rPr lang="en-US" sz="2800" i="1" dirty="0"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i="1" dirty="0" err="1">
                <a:ea typeface="Tahoma" pitchFamily="34" charset="0"/>
                <a:cs typeface="Times New Roman" pitchFamily="18" charset="0"/>
              </a:rPr>
              <a:t>berpandangan</a:t>
            </a:r>
            <a:r>
              <a:rPr lang="en-US" sz="2800" i="1" dirty="0"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a typeface="Tahoma" pitchFamily="34" charset="0"/>
                <a:cs typeface="Times New Roman" pitchFamily="18" charset="0"/>
              </a:rPr>
              <a:t>akan</a:t>
            </a:r>
            <a:r>
              <a:rPr lang="en-US" sz="2800" dirty="0"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a typeface="Tahoma" pitchFamily="34" charset="0"/>
                <a:cs typeface="Times New Roman" pitchFamily="18" charset="0"/>
              </a:rPr>
              <a:t>lebih</a:t>
            </a:r>
            <a:r>
              <a:rPr lang="en-US" sz="2800" dirty="0"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a typeface="Tahoma" pitchFamily="34" charset="0"/>
                <a:cs typeface="Times New Roman" pitchFamily="18" charset="0"/>
              </a:rPr>
              <a:t>tepat</a:t>
            </a:r>
            <a:r>
              <a:rPr lang="en-US" sz="2800" dirty="0"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a typeface="Tahoma" pitchFamily="34" charset="0"/>
                <a:cs typeface="Times New Roman" pitchFamily="18" charset="0"/>
              </a:rPr>
              <a:t>jika</a:t>
            </a:r>
            <a:r>
              <a:rPr lang="en-US" sz="2800" dirty="0"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a typeface="Tahoma" pitchFamily="34" charset="0"/>
                <a:cs typeface="Times New Roman" pitchFamily="18" charset="0"/>
              </a:rPr>
              <a:t>dinyatakan</a:t>
            </a:r>
            <a:r>
              <a:rPr lang="en-US" sz="2800" dirty="0"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a typeface="Tahoma" pitchFamily="34" charset="0"/>
                <a:cs typeface="Times New Roman" pitchFamily="18" charset="0"/>
              </a:rPr>
              <a:t>dengan</a:t>
            </a:r>
            <a:r>
              <a:rPr lang="en-US" sz="2800" dirty="0"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a typeface="Tahoma" pitchFamily="34" charset="0"/>
                <a:cs typeface="Times New Roman" pitchFamily="18" charset="0"/>
              </a:rPr>
              <a:t>ungkapan</a:t>
            </a:r>
            <a:r>
              <a:rPr lang="en-US" sz="2800" dirty="0"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i="1" dirty="0" err="1">
                <a:ea typeface="Tahoma" pitchFamily="34" charset="0"/>
                <a:cs typeface="Times New Roman" pitchFamily="18" charset="0"/>
              </a:rPr>
              <a:t>saling</a:t>
            </a:r>
            <a:r>
              <a:rPr lang="en-US" sz="2800" i="1" dirty="0"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ea typeface="Tahoma" pitchFamily="34" charset="0"/>
                <a:cs typeface="Times New Roman" pitchFamily="18" charset="0"/>
              </a:rPr>
              <a:t>pandang</a:t>
            </a:r>
            <a:r>
              <a:rPr lang="en-US" sz="2800" i="1" dirty="0" smtClean="0">
                <a:ea typeface="Tahoma" pitchFamily="34" charset="0"/>
                <a:cs typeface="Times New Roman" pitchFamily="18" charset="0"/>
              </a:rPr>
              <a:t>,</a:t>
            </a:r>
            <a:r>
              <a:rPr lang="id-ID" sz="2800" i="1" dirty="0" smtClean="0"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ea typeface="Tahoma" pitchFamily="34" charset="0"/>
                <a:cs typeface="Times New Roman" pitchFamily="18" charset="0"/>
              </a:rPr>
              <a:t>saling</a:t>
            </a:r>
            <a:r>
              <a:rPr lang="en-US" sz="2800" i="1" dirty="0" smtClean="0"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i="1" dirty="0" err="1">
                <a:ea typeface="Tahoma" pitchFamily="34" charset="0"/>
                <a:cs typeface="Times New Roman" pitchFamily="18" charset="0"/>
              </a:rPr>
              <a:t>memandang</a:t>
            </a:r>
            <a:r>
              <a:rPr lang="en-US" sz="2800" i="1" dirty="0"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ea typeface="Tahoma" pitchFamily="34" charset="0"/>
                <a:cs typeface="Times New Roman" pitchFamily="18" charset="0"/>
              </a:rPr>
              <a:t>atau</a:t>
            </a:r>
            <a:r>
              <a:rPr lang="en-US" sz="2800" dirty="0"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i="1" dirty="0" err="1">
                <a:ea typeface="Tahoma" pitchFamily="34" charset="0"/>
                <a:cs typeface="Times New Roman" pitchFamily="18" charset="0"/>
              </a:rPr>
              <a:t>berpandangan</a:t>
            </a:r>
            <a:r>
              <a:rPr lang="en-US" sz="2800" i="1" dirty="0">
                <a:ea typeface="Tahoma" pitchFamily="34" charset="0"/>
                <a:cs typeface="Times New Roman" pitchFamily="18" charset="0"/>
              </a:rPr>
              <a:t>.</a:t>
            </a:r>
            <a:r>
              <a:rPr lang="en-US" sz="2800" i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/>
            </a:r>
            <a:br>
              <a:rPr lang="en-US" sz="2800" i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endParaRPr lang="id-ID" sz="2800" i="1" dirty="0" smtClean="0">
              <a:ea typeface="Tahoma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ea typeface="Tahoma" pitchFamily="34" charset="0"/>
                <a:cs typeface="Times New Roman" pitchFamily="18" charset="0"/>
              </a:rPr>
              <a:t>(</a:t>
            </a:r>
            <a:r>
              <a:rPr lang="en-US" sz="2800" dirty="0">
                <a:ea typeface="Tahoma" pitchFamily="34" charset="0"/>
                <a:cs typeface="Times New Roman" pitchFamily="18" charset="0"/>
              </a:rPr>
              <a:t>20) </a:t>
            </a:r>
            <a:r>
              <a:rPr lang="en-US" sz="2800" i="1" dirty="0" err="1">
                <a:ea typeface="Tahoma" pitchFamily="34" charset="0"/>
                <a:cs typeface="Times New Roman" pitchFamily="18" charset="0"/>
              </a:rPr>
              <a:t>Walaupun</a:t>
            </a:r>
            <a:r>
              <a:rPr lang="en-US" sz="2800" i="1" dirty="0"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i="1" dirty="0" err="1">
                <a:ea typeface="Tahoma" pitchFamily="34" charset="0"/>
                <a:cs typeface="Times New Roman" pitchFamily="18" charset="0"/>
              </a:rPr>
              <a:t>perjanjian</a:t>
            </a:r>
            <a:r>
              <a:rPr lang="en-US" sz="2800" i="1" dirty="0"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i="1" dirty="0" err="1">
                <a:ea typeface="Tahoma" pitchFamily="34" charset="0"/>
                <a:cs typeface="Times New Roman" pitchFamily="18" charset="0"/>
              </a:rPr>
              <a:t>gencatan</a:t>
            </a:r>
            <a:r>
              <a:rPr lang="en-US" sz="2800" i="1" dirty="0"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i="1" dirty="0" err="1">
                <a:ea typeface="Tahoma" pitchFamily="34" charset="0"/>
                <a:cs typeface="Times New Roman" pitchFamily="18" charset="0"/>
              </a:rPr>
              <a:t>senjata</a:t>
            </a:r>
            <a:r>
              <a:rPr lang="en-US" sz="2800" i="1" dirty="0">
                <a:ea typeface="Tahoma" pitchFamily="34" charset="0"/>
                <a:cs typeface="Times New Roman" pitchFamily="18" charset="0"/>
              </a:rPr>
              <a:t/>
            </a:r>
            <a:br>
              <a:rPr lang="en-US" sz="2800" i="1" dirty="0">
                <a:ea typeface="Tahoma" pitchFamily="34" charset="0"/>
                <a:cs typeface="Times New Roman" pitchFamily="18" charset="0"/>
              </a:rPr>
            </a:br>
            <a:r>
              <a:rPr lang="en-US" sz="2800" i="1" dirty="0" err="1">
                <a:ea typeface="Tahoma" pitchFamily="34" charset="0"/>
                <a:cs typeface="Times New Roman" pitchFamily="18" charset="0"/>
              </a:rPr>
              <a:t>sudah</a:t>
            </a:r>
            <a:r>
              <a:rPr lang="en-US" sz="2800" i="1" dirty="0"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i="1" dirty="0" err="1">
                <a:ea typeface="Tahoma" pitchFamily="34" charset="0"/>
                <a:cs typeface="Times New Roman" pitchFamily="18" charset="0"/>
              </a:rPr>
              <a:t>ditandatangani</a:t>
            </a:r>
            <a:r>
              <a:rPr lang="en-US" sz="2800" i="1" dirty="0"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800" b="1" i="1" dirty="0" err="1">
                <a:ea typeface="Tahoma" pitchFamily="34" charset="0"/>
                <a:cs typeface="Times New Roman" pitchFamily="18" charset="0"/>
              </a:rPr>
              <a:t>saling</a:t>
            </a:r>
            <a:r>
              <a:rPr lang="en-US" sz="2800" b="1" i="1" dirty="0"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ea typeface="Tahoma" pitchFamily="34" charset="0"/>
                <a:cs typeface="Times New Roman" pitchFamily="18" charset="0"/>
              </a:rPr>
              <a:t>tembak</a:t>
            </a:r>
            <a:r>
              <a:rPr lang="id-ID" sz="2800" b="1" i="1" dirty="0" smtClean="0">
                <a:ea typeface="Tahoma" pitchFamily="34" charset="0"/>
                <a:cs typeface="Times New Roman" pitchFamily="18" charset="0"/>
              </a:rPr>
              <a:t>-</a:t>
            </a:r>
            <a:r>
              <a:rPr lang="en-US" sz="2800" b="1" i="1" dirty="0" err="1" smtClean="0">
                <a:ea typeface="Tahoma" pitchFamily="34" charset="0"/>
                <a:cs typeface="Times New Roman" pitchFamily="18" charset="0"/>
              </a:rPr>
              <a:t>menembak</a:t>
            </a:r>
            <a:r>
              <a:rPr lang="en-US" sz="2800" b="1" i="1" dirty="0" smtClean="0"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i="1" dirty="0" err="1">
                <a:ea typeface="Tahoma" pitchFamily="34" charset="0"/>
                <a:cs typeface="Times New Roman" pitchFamily="18" charset="0"/>
              </a:rPr>
              <a:t>antara</a:t>
            </a:r>
            <a:r>
              <a:rPr lang="en-US" sz="2800" i="1" dirty="0"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i="1" dirty="0" err="1">
                <a:ea typeface="Tahoma" pitchFamily="34" charset="0"/>
                <a:cs typeface="Times New Roman" pitchFamily="18" charset="0"/>
              </a:rPr>
              <a:t>kedua</a:t>
            </a:r>
            <a:r>
              <a:rPr lang="en-US" sz="2800" i="1" dirty="0"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i="1" dirty="0" err="1">
                <a:ea typeface="Tahoma" pitchFamily="34" charset="0"/>
                <a:cs typeface="Times New Roman" pitchFamily="18" charset="0"/>
              </a:rPr>
              <a:t>belah</a:t>
            </a:r>
            <a:r>
              <a:rPr lang="en-US" sz="2800" i="1" dirty="0"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i="1" dirty="0" err="1">
                <a:ea typeface="Tahoma" pitchFamily="34" charset="0"/>
                <a:cs typeface="Times New Roman" pitchFamily="18" charset="0"/>
              </a:rPr>
              <a:t>pihak</a:t>
            </a:r>
            <a:r>
              <a:rPr lang="en-US" sz="2800" i="1" dirty="0"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ea typeface="Tahoma" pitchFamily="34" charset="0"/>
                <a:cs typeface="Times New Roman" pitchFamily="18" charset="0"/>
              </a:rPr>
              <a:t>tetap</a:t>
            </a:r>
            <a:r>
              <a:rPr lang="id-ID" sz="2800" i="1" dirty="0"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ea typeface="Tahoma" pitchFamily="34" charset="0"/>
                <a:cs typeface="Times New Roman" pitchFamily="18" charset="0"/>
              </a:rPr>
              <a:t>sulit</a:t>
            </a:r>
            <a:r>
              <a:rPr lang="en-US" sz="2800" i="1" dirty="0" smtClean="0"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i="1" dirty="0" err="1">
                <a:ea typeface="Tahoma" pitchFamily="34" charset="0"/>
                <a:cs typeface="Times New Roman" pitchFamily="18" charset="0"/>
              </a:rPr>
              <a:t>dihindari</a:t>
            </a:r>
            <a:r>
              <a:rPr lang="en-US" sz="2800" i="1" dirty="0">
                <a:ea typeface="Tahoma" pitchFamily="34" charset="0"/>
                <a:cs typeface="Times New Roman" pitchFamily="18" charset="0"/>
              </a:rPr>
              <a:t>.</a:t>
            </a:r>
            <a:r>
              <a:rPr lang="en-US" sz="2800" dirty="0"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36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3600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36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sz="3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91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3000" dirty="0"/>
              <a:t>(20a) </a:t>
            </a:r>
            <a:r>
              <a:rPr lang="en-US" sz="3000" i="1" dirty="0" err="1"/>
              <a:t>Walaupun</a:t>
            </a:r>
            <a:r>
              <a:rPr lang="en-US" sz="3000" i="1" dirty="0"/>
              <a:t> </a:t>
            </a:r>
            <a:r>
              <a:rPr lang="en-US" sz="3000" i="1" dirty="0" err="1"/>
              <a:t>perjanjian</a:t>
            </a:r>
            <a:r>
              <a:rPr lang="en-US" sz="3000" i="1" dirty="0"/>
              <a:t> </a:t>
            </a:r>
            <a:r>
              <a:rPr lang="en-US" sz="3000" i="1" dirty="0" err="1"/>
              <a:t>gencatan</a:t>
            </a:r>
            <a:r>
              <a:rPr lang="en-US" sz="3000" i="1" dirty="0"/>
              <a:t> </a:t>
            </a:r>
            <a:r>
              <a:rPr lang="en-US" sz="3000" i="1" dirty="0" err="1"/>
              <a:t>senjata</a:t>
            </a:r>
            <a:r>
              <a:rPr lang="en-US" sz="3000" i="1" dirty="0"/>
              <a:t/>
            </a:r>
            <a:br>
              <a:rPr lang="en-US" sz="3000" i="1" dirty="0"/>
            </a:br>
            <a:r>
              <a:rPr lang="en-US" sz="3000" i="1" dirty="0" err="1"/>
              <a:t>sudah</a:t>
            </a:r>
            <a:r>
              <a:rPr lang="en-US" sz="3000" i="1" dirty="0"/>
              <a:t> </a:t>
            </a:r>
            <a:r>
              <a:rPr lang="en-US" sz="3000" i="1" dirty="0" err="1"/>
              <a:t>ditandatangani</a:t>
            </a:r>
            <a:r>
              <a:rPr lang="en-US" sz="3000" i="1" dirty="0"/>
              <a:t>, </a:t>
            </a:r>
            <a:r>
              <a:rPr lang="en-US" sz="3000" b="1" i="1" dirty="0" err="1"/>
              <a:t>saling</a:t>
            </a:r>
            <a:r>
              <a:rPr lang="en-US" sz="3000" b="1" i="1" dirty="0"/>
              <a:t> </a:t>
            </a:r>
            <a:r>
              <a:rPr lang="en-US" sz="3000" b="1" i="1" dirty="0" err="1"/>
              <a:t>tembak</a:t>
            </a:r>
            <a:r>
              <a:rPr lang="en-US" sz="3000" b="1" i="1" dirty="0"/>
              <a:t/>
            </a:r>
            <a:br>
              <a:rPr lang="en-US" sz="3000" b="1" i="1" dirty="0"/>
            </a:br>
            <a:r>
              <a:rPr lang="en-US" sz="3000" i="1" dirty="0" err="1"/>
              <a:t>antara</a:t>
            </a:r>
            <a:r>
              <a:rPr lang="en-US" sz="3000" i="1" dirty="0"/>
              <a:t> </a:t>
            </a:r>
            <a:r>
              <a:rPr lang="en-US" sz="3000" i="1" dirty="0" err="1"/>
              <a:t>kedua</a:t>
            </a:r>
            <a:r>
              <a:rPr lang="en-US" sz="3000" i="1" dirty="0"/>
              <a:t> </a:t>
            </a:r>
            <a:r>
              <a:rPr lang="en-US" sz="3000" i="1" dirty="0" err="1"/>
              <a:t>belah</a:t>
            </a:r>
            <a:r>
              <a:rPr lang="en-US" sz="3000" i="1" dirty="0"/>
              <a:t> </a:t>
            </a:r>
            <a:r>
              <a:rPr lang="en-US" sz="3000" i="1" dirty="0" err="1"/>
              <a:t>pihak</a:t>
            </a:r>
            <a:r>
              <a:rPr lang="en-US" sz="3000" i="1" dirty="0"/>
              <a:t> </a:t>
            </a:r>
            <a:r>
              <a:rPr lang="en-US" sz="3000" i="1" dirty="0" err="1"/>
              <a:t>tetap</a:t>
            </a:r>
            <a:r>
              <a:rPr lang="en-US" sz="3000" i="1" dirty="0"/>
              <a:t> </a:t>
            </a:r>
            <a:r>
              <a:rPr lang="en-US" sz="3000" i="1" dirty="0" err="1" smtClean="0"/>
              <a:t>sulit</a:t>
            </a:r>
            <a:r>
              <a:rPr lang="id-ID" sz="3000" i="1" dirty="0"/>
              <a:t> </a:t>
            </a:r>
            <a:r>
              <a:rPr lang="en-US" sz="3000" i="1" dirty="0" err="1" smtClean="0"/>
              <a:t>dihindari</a:t>
            </a:r>
            <a:r>
              <a:rPr lang="en-US" sz="3000" dirty="0" smtClean="0"/>
              <a:t>.</a:t>
            </a:r>
            <a:endParaRPr lang="id-ID" sz="3000" dirty="0" smtClean="0"/>
          </a:p>
          <a:p>
            <a:pPr>
              <a:buFont typeface="Wingdings" pitchFamily="2" charset="2"/>
              <a:buChar char="Ø"/>
            </a:pPr>
            <a:r>
              <a:rPr lang="en-US" sz="3000" dirty="0" smtClean="0"/>
              <a:t>(</a:t>
            </a:r>
            <a:r>
              <a:rPr lang="en-US" sz="3000" dirty="0"/>
              <a:t>20b) </a:t>
            </a:r>
            <a:r>
              <a:rPr lang="en-US" sz="3000" i="1" dirty="0" err="1"/>
              <a:t>Walaupun</a:t>
            </a:r>
            <a:r>
              <a:rPr lang="en-US" sz="3000" i="1" dirty="0"/>
              <a:t> </a:t>
            </a:r>
            <a:r>
              <a:rPr lang="en-US" sz="3000" i="1" dirty="0" err="1"/>
              <a:t>perjanjian</a:t>
            </a:r>
            <a:r>
              <a:rPr lang="en-US" sz="3000" i="1" dirty="0"/>
              <a:t> </a:t>
            </a:r>
            <a:r>
              <a:rPr lang="en-US" sz="3000" i="1" dirty="0" err="1"/>
              <a:t>gencatan</a:t>
            </a:r>
            <a:r>
              <a:rPr lang="en-US" sz="3000" i="1" dirty="0"/>
              <a:t> </a:t>
            </a:r>
            <a:r>
              <a:rPr lang="en-US" sz="3000" i="1" dirty="0" err="1"/>
              <a:t>senjata</a:t>
            </a:r>
            <a:r>
              <a:rPr lang="en-US" sz="3000" i="1" dirty="0"/>
              <a:t/>
            </a:r>
            <a:br>
              <a:rPr lang="en-US" sz="3000" i="1" dirty="0"/>
            </a:br>
            <a:r>
              <a:rPr lang="en-US" sz="3000" i="1" dirty="0" err="1"/>
              <a:t>sudah</a:t>
            </a:r>
            <a:r>
              <a:rPr lang="en-US" sz="3000" i="1" dirty="0"/>
              <a:t> </a:t>
            </a:r>
            <a:r>
              <a:rPr lang="en-US" sz="3000" i="1" dirty="0" err="1"/>
              <a:t>ditandatangani</a:t>
            </a:r>
            <a:r>
              <a:rPr lang="en-US" sz="3000" i="1" dirty="0"/>
              <a:t>, </a:t>
            </a:r>
            <a:r>
              <a:rPr lang="en-US" sz="3000" b="1" i="1" dirty="0" err="1" smtClean="0"/>
              <a:t>tembak</a:t>
            </a:r>
            <a:r>
              <a:rPr lang="id-ID" sz="3000" b="1" i="1" dirty="0" smtClean="0"/>
              <a:t>-</a:t>
            </a:r>
            <a:r>
              <a:rPr lang="en-US" sz="3000" b="1" i="1" dirty="0" err="1" smtClean="0"/>
              <a:t>menembak</a:t>
            </a:r>
            <a:r>
              <a:rPr lang="en-US" sz="3000" b="1" i="1" dirty="0" smtClean="0"/>
              <a:t> </a:t>
            </a:r>
            <a:r>
              <a:rPr lang="en-US" sz="3000" i="1" dirty="0" err="1"/>
              <a:t>antara</a:t>
            </a:r>
            <a:r>
              <a:rPr lang="en-US" sz="3000" i="1" dirty="0"/>
              <a:t> </a:t>
            </a:r>
            <a:r>
              <a:rPr lang="en-US" sz="3000" i="1" dirty="0" err="1"/>
              <a:t>kedua</a:t>
            </a:r>
            <a:r>
              <a:rPr lang="en-US" sz="3000" i="1" dirty="0"/>
              <a:t> </a:t>
            </a:r>
            <a:r>
              <a:rPr lang="en-US" sz="3000" i="1" dirty="0" err="1"/>
              <a:t>belah</a:t>
            </a:r>
            <a:r>
              <a:rPr lang="en-US" sz="3000" i="1" dirty="0"/>
              <a:t> </a:t>
            </a:r>
            <a:r>
              <a:rPr lang="en-US" sz="3000" i="1" dirty="0" err="1" smtClean="0"/>
              <a:t>pihak</a:t>
            </a:r>
            <a:r>
              <a:rPr lang="id-ID" sz="3000" i="1" dirty="0"/>
              <a:t> </a:t>
            </a:r>
            <a:r>
              <a:rPr lang="en-US" sz="3000" i="1" dirty="0" err="1" smtClean="0"/>
              <a:t>tetap</a:t>
            </a:r>
            <a:r>
              <a:rPr lang="en-US" sz="3000" i="1" dirty="0" smtClean="0"/>
              <a:t> </a:t>
            </a:r>
            <a:r>
              <a:rPr lang="en-US" sz="3000" i="1" dirty="0" err="1"/>
              <a:t>sulit</a:t>
            </a:r>
            <a:r>
              <a:rPr lang="en-US" sz="3000" i="1" dirty="0"/>
              <a:t> </a:t>
            </a:r>
            <a:r>
              <a:rPr lang="en-US" sz="3000" i="1" dirty="0" err="1"/>
              <a:t>dihindari</a:t>
            </a:r>
            <a:r>
              <a:rPr lang="en-US" sz="3000" dirty="0" smtClean="0"/>
              <a:t>.</a:t>
            </a:r>
            <a:endParaRPr lang="id-ID" sz="3000" dirty="0" smtClean="0"/>
          </a:p>
          <a:p>
            <a:pPr>
              <a:buFont typeface="Wingdings" pitchFamily="2" charset="2"/>
              <a:buChar char="Ø"/>
            </a:pPr>
            <a:r>
              <a:rPr lang="en-US" sz="3000" dirty="0" smtClean="0"/>
              <a:t>(</a:t>
            </a:r>
            <a:r>
              <a:rPr lang="en-US" sz="3000" dirty="0"/>
              <a:t>20c) </a:t>
            </a:r>
            <a:r>
              <a:rPr lang="en-US" sz="3000" i="1" dirty="0" err="1"/>
              <a:t>Walaupun</a:t>
            </a:r>
            <a:r>
              <a:rPr lang="en-US" sz="3000" i="1" dirty="0"/>
              <a:t> </a:t>
            </a:r>
            <a:r>
              <a:rPr lang="en-US" sz="3000" i="1" dirty="0" err="1"/>
              <a:t>perjanjian</a:t>
            </a:r>
            <a:r>
              <a:rPr lang="en-US" sz="3000" i="1" dirty="0"/>
              <a:t> </a:t>
            </a:r>
            <a:r>
              <a:rPr lang="en-US" sz="3000" i="1" dirty="0" err="1"/>
              <a:t>gencatan</a:t>
            </a:r>
            <a:r>
              <a:rPr lang="en-US" sz="3000" i="1" dirty="0"/>
              <a:t> </a:t>
            </a:r>
            <a:r>
              <a:rPr lang="en-US" sz="3000" i="1" dirty="0" err="1"/>
              <a:t>senjata</a:t>
            </a:r>
            <a:r>
              <a:rPr lang="en-US" sz="3000" i="1" dirty="0"/>
              <a:t/>
            </a:r>
            <a:br>
              <a:rPr lang="en-US" sz="3000" i="1" dirty="0"/>
            </a:br>
            <a:r>
              <a:rPr lang="en-US" sz="3000" i="1" dirty="0" err="1"/>
              <a:t>sudah</a:t>
            </a:r>
            <a:r>
              <a:rPr lang="en-US" sz="3000" i="1" dirty="0"/>
              <a:t> </a:t>
            </a:r>
            <a:r>
              <a:rPr lang="en-US" sz="3000" i="1" dirty="0" err="1"/>
              <a:t>ditandatangani</a:t>
            </a:r>
            <a:r>
              <a:rPr lang="en-US" sz="3000" i="1" dirty="0"/>
              <a:t>, </a:t>
            </a:r>
            <a:r>
              <a:rPr lang="en-US" sz="3000" b="1" i="1" dirty="0" err="1"/>
              <a:t>saling</a:t>
            </a:r>
            <a:r>
              <a:rPr lang="en-US" sz="3000" b="1" i="1" dirty="0"/>
              <a:t> </a:t>
            </a:r>
            <a:r>
              <a:rPr lang="en-US" sz="3000" b="1" i="1" dirty="0" err="1"/>
              <a:t>menembak</a:t>
            </a:r>
            <a:r>
              <a:rPr lang="en-US" sz="3000" b="1" i="1" dirty="0"/>
              <a:t/>
            </a:r>
            <a:br>
              <a:rPr lang="en-US" sz="3000" b="1" i="1" dirty="0"/>
            </a:br>
            <a:r>
              <a:rPr lang="en-US" sz="3000" i="1" dirty="0" err="1"/>
              <a:t>antara</a:t>
            </a:r>
            <a:r>
              <a:rPr lang="en-US" sz="3000" i="1" dirty="0"/>
              <a:t> </a:t>
            </a:r>
            <a:r>
              <a:rPr lang="en-US" sz="3000" i="1" dirty="0" err="1"/>
              <a:t>kedua</a:t>
            </a:r>
            <a:r>
              <a:rPr lang="en-US" sz="3000" i="1" dirty="0"/>
              <a:t> </a:t>
            </a:r>
            <a:r>
              <a:rPr lang="en-US" sz="3000" i="1" dirty="0" err="1"/>
              <a:t>belah</a:t>
            </a:r>
            <a:r>
              <a:rPr lang="en-US" sz="3000" i="1" dirty="0"/>
              <a:t> </a:t>
            </a:r>
            <a:r>
              <a:rPr lang="en-US" sz="3000" i="1" dirty="0" err="1"/>
              <a:t>pihak</a:t>
            </a:r>
            <a:r>
              <a:rPr lang="en-US" sz="3000" i="1" dirty="0"/>
              <a:t> </a:t>
            </a:r>
            <a:r>
              <a:rPr lang="en-US" sz="3000" i="1" dirty="0" err="1"/>
              <a:t>tetap</a:t>
            </a:r>
            <a:r>
              <a:rPr lang="en-US" sz="3000" i="1" dirty="0"/>
              <a:t> </a:t>
            </a:r>
            <a:r>
              <a:rPr lang="en-US" sz="3000" i="1" dirty="0" err="1" smtClean="0"/>
              <a:t>sulit</a:t>
            </a:r>
            <a:r>
              <a:rPr lang="id-ID" sz="3000" i="1" dirty="0"/>
              <a:t> </a:t>
            </a:r>
            <a:r>
              <a:rPr lang="en-US" sz="3000" i="1" dirty="0" err="1" smtClean="0"/>
              <a:t>dihindari</a:t>
            </a:r>
            <a:r>
              <a:rPr lang="en-US" sz="3000" i="1" dirty="0"/>
              <a:t>.</a:t>
            </a:r>
            <a:r>
              <a:rPr lang="en-US" sz="3000" dirty="0"/>
              <a:t> 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0565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27586" y="764704"/>
            <a:ext cx="9371586" cy="5010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63415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64704"/>
            <a:ext cx="8201396" cy="5434996"/>
          </a:xfrm>
        </p:spPr>
      </p:pic>
    </p:spTree>
    <p:extLst>
      <p:ext uri="{BB962C8B-B14F-4D97-AF65-F5344CB8AC3E}">
        <p14:creationId xmlns:p14="http://schemas.microsoft.com/office/powerpoint/2010/main" val="196404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Penggunaan kata tanya </a:t>
            </a:r>
            <a:r>
              <a:rPr lang="sv-SE" b="1" i="1" dirty="0"/>
              <a:t>di mana </a:t>
            </a:r>
            <a:r>
              <a:rPr lang="sv-SE" dirty="0"/>
              <a:t>dan </a:t>
            </a:r>
            <a:r>
              <a:rPr lang="sv-SE" b="1" i="1" dirty="0" smtClean="0"/>
              <a:t>yang</a:t>
            </a:r>
            <a:r>
              <a:rPr lang="id-ID" b="1" i="1" dirty="0" smtClean="0"/>
              <a:t> </a:t>
            </a:r>
            <a:r>
              <a:rPr lang="sv-SE" b="1" i="1" dirty="0" smtClean="0"/>
              <a:t>mana </a:t>
            </a:r>
            <a:r>
              <a:rPr lang="sv-SE" dirty="0"/>
              <a:t>sebagai perangkai atau penghubung </a:t>
            </a:r>
            <a:r>
              <a:rPr lang="sv-SE" dirty="0" smtClean="0"/>
              <a:t>dalam</a:t>
            </a:r>
            <a:r>
              <a:rPr lang="id-ID" dirty="0" smtClean="0"/>
              <a:t> </a:t>
            </a:r>
            <a:r>
              <a:rPr lang="sv-SE" dirty="0" smtClean="0"/>
              <a:t>kalimat </a:t>
            </a:r>
            <a:r>
              <a:rPr lang="sv-SE" dirty="0"/>
              <a:t>juga merupakan penggunaan kata </a:t>
            </a:r>
            <a:r>
              <a:rPr lang="sv-SE" dirty="0" smtClean="0"/>
              <a:t>yang</a:t>
            </a:r>
            <a:r>
              <a:rPr lang="id-ID" dirty="0" smtClean="0"/>
              <a:t> </a:t>
            </a:r>
            <a:r>
              <a:rPr lang="sv-SE" dirty="0" smtClean="0"/>
              <a:t>tidak </a:t>
            </a:r>
            <a:r>
              <a:rPr lang="sv-SE" dirty="0"/>
              <a:t>cermat</a:t>
            </a:r>
            <a:r>
              <a:rPr lang="sv-SE" dirty="0" smtClean="0"/>
              <a:t>.</a:t>
            </a:r>
            <a:endParaRPr lang="id-ID" dirty="0" smtClean="0"/>
          </a:p>
          <a:p>
            <a:pPr marL="0" indent="0">
              <a:buNone/>
            </a:pPr>
            <a:endParaRPr lang="id-ID" dirty="0"/>
          </a:p>
          <a:p>
            <a:pPr marL="0" indent="0" algn="ctr">
              <a:buNone/>
            </a:pPr>
            <a:r>
              <a:rPr lang="id-ID" smtClean="0"/>
              <a:t>--- Lanjut di Buku ----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3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765175"/>
            <a:ext cx="8229600" cy="4525963"/>
          </a:xfrm>
        </p:spPr>
        <p:txBody>
          <a:bodyPr rtlCol="0">
            <a:normAutofit fontScale="925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Ungkapan-ungkapan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dasarnya</a:t>
            </a:r>
            <a:r>
              <a:rPr lang="id-ID" dirty="0" smtClean="0"/>
              <a:t> </a:t>
            </a:r>
            <a:r>
              <a:rPr lang="en-US" dirty="0" err="1" smtClean="0"/>
              <a:t>mengandung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, </a:t>
            </a:r>
            <a:r>
              <a:rPr lang="en-US" dirty="0" err="1" smtClean="0"/>
              <a:t>tetapi</a:t>
            </a:r>
            <a:r>
              <a:rPr lang="id-ID" dirty="0" smtClean="0"/>
              <a:t> </a:t>
            </a:r>
            <a:r>
              <a:rPr lang="en-US" dirty="0" err="1" smtClean="0"/>
              <a:t>dinyatakan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pilihan</a:t>
            </a:r>
            <a:r>
              <a:rPr lang="en-US" dirty="0" smtClean="0"/>
              <a:t> kata yang </a:t>
            </a:r>
            <a:r>
              <a:rPr lang="en-US" dirty="0" err="1" smtClean="0"/>
              <a:t>berbeda-beda</a:t>
            </a:r>
            <a:r>
              <a:rPr lang="id-ID" dirty="0" smtClean="0"/>
              <a:t>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pilihan</a:t>
            </a:r>
            <a:r>
              <a:rPr lang="en-US" dirty="0" smtClean="0"/>
              <a:t> kata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menimbulkan</a:t>
            </a:r>
            <a:r>
              <a:rPr lang="id-ID" dirty="0" smtClean="0"/>
              <a:t> </a:t>
            </a:r>
            <a:r>
              <a:rPr lang="en-US" dirty="0" err="1" smtClean="0"/>
              <a:t>kesan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yang </a:t>
            </a:r>
            <a:r>
              <a:rPr lang="en-US" dirty="0" err="1" smtClean="0"/>
              <a:t>berbeda</a:t>
            </a:r>
            <a:r>
              <a:rPr lang="en-US" dirty="0" smtClean="0"/>
              <a:t> pula. </a:t>
            </a:r>
            <a:r>
              <a:rPr lang="en-US" dirty="0" err="1" smtClean="0"/>
              <a:t>Kesan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itulah</a:t>
            </a:r>
            <a:r>
              <a:rPr lang="en-US" dirty="0" smtClean="0"/>
              <a:t> yang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dijaga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id-ID" dirty="0" smtClean="0"/>
              <a:t> </a:t>
            </a:r>
            <a:r>
              <a:rPr lang="en-US" dirty="0" err="1" smtClean="0"/>
              <a:t>berkomunikasi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situasi</a:t>
            </a:r>
            <a:r>
              <a:rPr lang="id-ID" dirty="0" smtClean="0"/>
              <a:t> </a:t>
            </a:r>
            <a:r>
              <a:rPr lang="en-US" dirty="0" err="1" smtClean="0"/>
              <a:t>pembicaraan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terganggu</a:t>
            </a:r>
            <a:endParaRPr 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Kenyataan tersebut mengisyaratkan bahwa</a:t>
            </a:r>
            <a:br>
              <a:rPr lang="en-US" smtClean="0"/>
            </a:br>
            <a:r>
              <a:rPr lang="en-US" smtClean="0"/>
              <a:t>masalah pilihan kata hendaknya benar-benar</a:t>
            </a:r>
            <a:br>
              <a:rPr lang="en-US" smtClean="0"/>
            </a:br>
            <a:r>
              <a:rPr lang="en-US" smtClean="0"/>
              <a:t>diperhatikan oleh para pemakai bahasa agar bahasa</a:t>
            </a:r>
            <a:r>
              <a:rPr lang="id-ID" smtClean="0"/>
              <a:t> </a:t>
            </a:r>
            <a:r>
              <a:rPr lang="en-US" smtClean="0"/>
              <a:t>yang digunakan menjadi efektif dan mudah</a:t>
            </a:r>
            <a:r>
              <a:rPr lang="id-ID" smtClean="0"/>
              <a:t> </a:t>
            </a:r>
            <a:r>
              <a:rPr lang="en-US" smtClean="0"/>
              <a:t>dipahami sebagaimana yang kita maksudkan </a:t>
            </a:r>
            <a:br>
              <a:rPr lang="en-US" smtClean="0"/>
            </a:b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765175"/>
            <a:ext cx="8569325" cy="554355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dirty="0" smtClean="0"/>
              <a:t>P</a:t>
            </a:r>
            <a:r>
              <a:rPr lang="en-US" dirty="0" err="1" smtClean="0"/>
              <a:t>erlunya</a:t>
            </a:r>
            <a:r>
              <a:rPr lang="en-US" dirty="0" smtClean="0"/>
              <a:t> </a:t>
            </a:r>
            <a:r>
              <a:rPr lang="en-US" dirty="0" err="1" smtClean="0"/>
              <a:t>memperhatikan</a:t>
            </a:r>
            <a:r>
              <a:rPr lang="en-US" dirty="0" smtClean="0"/>
              <a:t>, </a:t>
            </a:r>
            <a:r>
              <a:rPr lang="en-US" dirty="0" err="1" smtClean="0"/>
              <a:t>menimbang</a:t>
            </a:r>
            <a:r>
              <a:rPr lang="id-ID" dirty="0" smtClean="0"/>
              <a:t>-</a:t>
            </a:r>
            <a:r>
              <a:rPr lang="en-US" dirty="0" err="1" smtClean="0"/>
              <a:t>nimbang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memikirkan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dahulu</a:t>
            </a:r>
            <a:r>
              <a:rPr lang="en-US" dirty="0" smtClean="0"/>
              <a:t> </a:t>
            </a:r>
            <a:endParaRPr lang="id-ID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d-ID" dirty="0" smtClean="0"/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i="1" dirty="0" err="1" smtClean="0"/>
              <a:t>Mulutmu</a:t>
            </a:r>
            <a:r>
              <a:rPr lang="en-US" i="1" dirty="0" smtClean="0"/>
              <a:t> </a:t>
            </a:r>
            <a:r>
              <a:rPr lang="en-US" i="1" dirty="0" err="1" smtClean="0"/>
              <a:t>adalah</a:t>
            </a:r>
            <a:r>
              <a:rPr lang="en-US" i="1" dirty="0" smtClean="0"/>
              <a:t> </a:t>
            </a:r>
            <a:r>
              <a:rPr lang="en-US" i="1" dirty="0" err="1" smtClean="0"/>
              <a:t>harimaumu</a:t>
            </a:r>
            <a:r>
              <a:rPr lang="en-US" i="1" dirty="0" smtClean="0"/>
              <a:t>.</a:t>
            </a:r>
            <a:br>
              <a:rPr lang="en-US" i="1" dirty="0" smtClean="0"/>
            </a:br>
            <a:r>
              <a:rPr lang="en-US" i="1" dirty="0" err="1" smtClean="0"/>
              <a:t>Lidah</a:t>
            </a:r>
            <a:r>
              <a:rPr lang="en-US" i="1" dirty="0" smtClean="0"/>
              <a:t> </a:t>
            </a:r>
            <a:r>
              <a:rPr lang="en-US" i="1" dirty="0" err="1" smtClean="0"/>
              <a:t>itu</a:t>
            </a:r>
            <a:r>
              <a:rPr lang="en-US" i="1" dirty="0" smtClean="0"/>
              <a:t> </a:t>
            </a:r>
            <a:r>
              <a:rPr lang="en-US" i="1" dirty="0" err="1" smtClean="0"/>
              <a:t>lebih</a:t>
            </a:r>
            <a:r>
              <a:rPr lang="en-US" i="1" dirty="0" smtClean="0"/>
              <a:t> </a:t>
            </a:r>
            <a:r>
              <a:rPr lang="en-US" i="1" dirty="0" err="1" smtClean="0"/>
              <a:t>tajam</a:t>
            </a:r>
            <a:r>
              <a:rPr lang="en-US" i="1" dirty="0" smtClean="0"/>
              <a:t> </a:t>
            </a:r>
            <a:r>
              <a:rPr lang="en-US" i="1" dirty="0" err="1" smtClean="0"/>
              <a:t>daripada</a:t>
            </a:r>
            <a:r>
              <a:rPr lang="en-US" i="1" dirty="0" smtClean="0"/>
              <a:t> </a:t>
            </a:r>
            <a:r>
              <a:rPr lang="en-US" i="1" dirty="0" err="1" smtClean="0"/>
              <a:t>pedang</a:t>
            </a:r>
            <a:r>
              <a:rPr lang="en-US" i="1" dirty="0" smtClean="0"/>
              <a:t>.</a:t>
            </a:r>
            <a:br>
              <a:rPr lang="en-US" i="1" dirty="0" smtClean="0"/>
            </a:br>
            <a:endParaRPr lang="id-ID" i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Ungkapan-ungkapan</a:t>
            </a:r>
            <a:r>
              <a:rPr lang="en-US" dirty="0" smtClean="0"/>
              <a:t> agar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berbicara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id-ID" dirty="0" smtClean="0"/>
              <a:t> </a:t>
            </a:r>
            <a:r>
              <a:rPr lang="en-US" dirty="0" err="1" smtClean="0"/>
              <a:t>berkomunikasi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berhati-hati</a:t>
            </a:r>
            <a:r>
              <a:rPr lang="en-US" dirty="0" smtClean="0"/>
              <a:t> </a:t>
            </a:r>
            <a:r>
              <a:rPr lang="id-ID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Kehati-hatian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dimaksudkan</a:t>
            </a:r>
            <a:r>
              <a:rPr lang="en-US" dirty="0" smtClean="0"/>
              <a:t> agar kata-kata yang</a:t>
            </a:r>
            <a:r>
              <a:rPr lang="id-ID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gunakan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berbalik</a:t>
            </a:r>
            <a:r>
              <a:rPr lang="en-US" dirty="0" smtClean="0"/>
              <a:t> </a:t>
            </a:r>
            <a:r>
              <a:rPr lang="en-US" dirty="0" err="1" smtClean="0"/>
              <a:t>mencelakai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Kriteria Pemilihan Kata</a:t>
            </a:r>
            <a:r>
              <a:rPr lang="en-US" smtClean="0"/>
              <a:t> 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id-ID" sz="7200" smtClean="0"/>
              <a:t>(1) </a:t>
            </a:r>
            <a:r>
              <a:rPr lang="fi-FI" sz="7200" smtClean="0"/>
              <a:t>Ketepatan</a:t>
            </a:r>
            <a:br>
              <a:rPr lang="fi-FI" sz="7200" smtClean="0"/>
            </a:br>
            <a:r>
              <a:rPr lang="fi-FI" sz="7200" smtClean="0"/>
              <a:t>(2) Kecermatan</a:t>
            </a:r>
            <a:br>
              <a:rPr lang="fi-FI" sz="7200" smtClean="0"/>
            </a:br>
            <a:r>
              <a:rPr lang="fi-FI" sz="7200" smtClean="0"/>
              <a:t>(3) Keserasian </a:t>
            </a:r>
            <a:br>
              <a:rPr lang="fi-FI" sz="7200" smtClean="0"/>
            </a:br>
            <a:endParaRPr lang="en-US" sz="7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Ketepatan</a:t>
            </a:r>
            <a:r>
              <a:rPr lang="en-US" smtClean="0"/>
              <a:t> 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mtClean="0"/>
              <a:t>A</a:t>
            </a:r>
            <a:r>
              <a:rPr lang="en-US" smtClean="0"/>
              <a:t>rtinya kata-kata yang dipilih itu dapat mengungkapkan dengan tepat apa yang ingin diungkapkan, sehingga tafsiran pembaca sesuai dengan apa yang dimaksud penulis.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LIHAN KATA (DIKSI) bar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PILIHAN KATA (DIKSI) baru</Template>
  <TotalTime>155</TotalTime>
  <Words>553</Words>
  <Application>Microsoft Office PowerPoint</Application>
  <PresentationFormat>On-screen Show (4:3)</PresentationFormat>
  <Paragraphs>75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PILIHAN KATA (DIKSI) baru</vt:lpstr>
      <vt:lpstr>PILIHAN KATA (DIKSI)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Kriteria Pemilihan Kata </vt:lpstr>
      <vt:lpstr>Ketepatan </vt:lpstr>
      <vt:lpstr>PowerPoint Presentation</vt:lpstr>
      <vt:lpstr>Penggunaan Kata yang Bermakna Denotasi dan Konotasi </vt:lpstr>
      <vt:lpstr>Contoh</vt:lpstr>
      <vt:lpstr>PowerPoint Presentation</vt:lpstr>
      <vt:lpstr>Penggunaan Kata yang Bersinonim </vt:lpstr>
      <vt:lpstr>PowerPoint Presentation</vt:lpstr>
      <vt:lpstr>PowerPoint Presentation</vt:lpstr>
      <vt:lpstr>PowerPoint Presentation</vt:lpstr>
      <vt:lpstr>Penggunaan Eufemisme </vt:lpstr>
      <vt:lpstr>Contoh Eufemisme</vt:lpstr>
      <vt:lpstr>PowerPoint Presentation</vt:lpstr>
      <vt:lpstr>Penggunaan Kata yang Bermakna Generik dan Spesifik </vt:lpstr>
      <vt:lpstr>PowerPoint Presentation</vt:lpstr>
      <vt:lpstr>Penggunaan Kata yang Bermakna Konkret dan Abstrak </vt:lpstr>
      <vt:lpstr>PowerPoint Presentation</vt:lpstr>
      <vt:lpstr>Kecermatan</vt:lpstr>
      <vt:lpstr>PowerPoint Presentation</vt:lpstr>
      <vt:lpstr>Beberapa penyebab timbulnya kemubaziran suatu kata. </vt:lpstr>
      <vt:lpstr>Penggunaan Kata yang Bermakna Jamak</vt:lpstr>
      <vt:lpstr>PowerPoint Presentation</vt:lpstr>
      <vt:lpstr>Penggunaan Kata yang Bersinonim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PILIHAN KATA (DIKSI)</dc:title>
  <dc:creator>asus</dc:creator>
  <cp:lastModifiedBy>asus</cp:lastModifiedBy>
  <cp:revision>14</cp:revision>
  <dcterms:created xsi:type="dcterms:W3CDTF">2018-03-25T19:11:07Z</dcterms:created>
  <dcterms:modified xsi:type="dcterms:W3CDTF">2018-03-26T12:44:42Z</dcterms:modified>
</cp:coreProperties>
</file>